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theme/themeOverride3.xml" ContentType="application/vnd.openxmlformats-officedocument.themeOverrid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6.xml" ContentType="application/vnd.openxmlformats-officedocument.drawingml.chart+xml"/>
  <Override PartName="/ppt/theme/themeOverride4.xml" ContentType="application/vnd.openxmlformats-officedocument.themeOverride+xml"/>
  <Override PartName="/ppt/notesSlides/notesSlide12.xml" ContentType="application/vnd.openxmlformats-officedocument.presentationml.notesSlide+xml"/>
  <Override PartName="/ppt/charts/chart7.xml" ContentType="application/vnd.openxmlformats-officedocument.drawingml.chart+xml"/>
  <Override PartName="/ppt/theme/themeOverride5.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8.xml" ContentType="application/vnd.openxmlformats-officedocument.drawingml.chart+xml"/>
  <Override PartName="/ppt/theme/themeOverride6.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charts/chart1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98" r:id="rId2"/>
    <p:sldMasterId id="2147483770" r:id="rId3"/>
  </p:sldMasterIdLst>
  <p:notesMasterIdLst>
    <p:notesMasterId r:id="rId38"/>
  </p:notesMasterIdLst>
  <p:handoutMasterIdLst>
    <p:handoutMasterId r:id="rId39"/>
  </p:handoutMasterIdLst>
  <p:sldIdLst>
    <p:sldId id="732" r:id="rId4"/>
    <p:sldId id="731" r:id="rId5"/>
    <p:sldId id="727" r:id="rId6"/>
    <p:sldId id="618" r:id="rId7"/>
    <p:sldId id="313" r:id="rId8"/>
    <p:sldId id="549" r:id="rId9"/>
    <p:sldId id="660" r:id="rId10"/>
    <p:sldId id="633" r:id="rId11"/>
    <p:sldId id="679" r:id="rId12"/>
    <p:sldId id="634" r:id="rId13"/>
    <p:sldId id="651" r:id="rId14"/>
    <p:sldId id="661" r:id="rId15"/>
    <p:sldId id="681" r:id="rId16"/>
    <p:sldId id="724" r:id="rId17"/>
    <p:sldId id="721" r:id="rId18"/>
    <p:sldId id="725" r:id="rId19"/>
    <p:sldId id="730" r:id="rId20"/>
    <p:sldId id="722" r:id="rId21"/>
    <p:sldId id="723" r:id="rId22"/>
    <p:sldId id="720" r:id="rId23"/>
    <p:sldId id="365" r:id="rId24"/>
    <p:sldId id="662" r:id="rId25"/>
    <p:sldId id="713" r:id="rId26"/>
    <p:sldId id="704" r:id="rId27"/>
    <p:sldId id="729" r:id="rId28"/>
    <p:sldId id="649" r:id="rId29"/>
    <p:sldId id="707" r:id="rId30"/>
    <p:sldId id="708" r:id="rId31"/>
    <p:sldId id="709" r:id="rId32"/>
    <p:sldId id="710" r:id="rId33"/>
    <p:sldId id="711" r:id="rId34"/>
    <p:sldId id="712" r:id="rId35"/>
    <p:sldId id="684" r:id="rId36"/>
    <p:sldId id="308" r:id="rId37"/>
  </p:sldIdLst>
  <p:sldSz cx="9144000" cy="5143500" type="screen16x9"/>
  <p:notesSz cx="6858000" cy="9144000"/>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EFAFB233-063F-42B5-8137-9DF3F51BA10A}">
      <p15:sldGuideLst xmlns:p15="http://schemas.microsoft.com/office/powerpoint/2012/main">
        <p15:guide id="2" orient="horz" pos="1274" userDrawn="1">
          <p15:clr>
            <a:srgbClr val="A4A3A4"/>
          </p15:clr>
        </p15:guide>
        <p15:guide id="3" orient="horz" pos="2196" userDrawn="1">
          <p15:clr>
            <a:srgbClr val="A4A3A4"/>
          </p15:clr>
        </p15:guide>
        <p15:guide id="9" pos="5530" userDrawn="1">
          <p15:clr>
            <a:srgbClr val="A4A3A4"/>
          </p15:clr>
        </p15:guide>
        <p15:guide id="10" pos="4752" userDrawn="1">
          <p15:clr>
            <a:srgbClr val="A4A3A4"/>
          </p15:clr>
        </p15:guide>
        <p15:guide id="11" orient="horz" pos="25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Kesterson-Townes" initials="LK" lastIdx="3" clrIdx="0">
    <p:extLst>
      <p:ext uri="{19B8F6BF-5375-455C-9EA6-DF929625EA0E}">
        <p15:presenceInfo xmlns:p15="http://schemas.microsoft.com/office/powerpoint/2012/main" userId="001acf07883c2072" providerId="Windows Live"/>
      </p:ext>
    </p:extLst>
  </p:cmAuthor>
  <p:cmAuthor id="2" name="Lynn Kesterson-Townes" initials="LK [2]" lastIdx="1" clrIdx="1">
    <p:extLst>
      <p:ext uri="{19B8F6BF-5375-455C-9EA6-DF929625EA0E}">
        <p15:presenceInfo xmlns:p15="http://schemas.microsoft.com/office/powerpoint/2012/main" userId="S-1-12-1-3000781766-1182869997-2004312742-30479021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8EC9"/>
    <a:srgbClr val="629DD1"/>
    <a:srgbClr val="30B2F4"/>
    <a:srgbClr val="03BDE8"/>
    <a:srgbClr val="00B1DA"/>
    <a:srgbClr val="91BAF7"/>
    <a:srgbClr val="1E8AFE"/>
    <a:srgbClr val="008AB3"/>
    <a:srgbClr val="ACCBF9"/>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7" autoAdjust="0"/>
    <p:restoredTop sz="81485" autoAdjust="0"/>
  </p:normalViewPr>
  <p:slideViewPr>
    <p:cSldViewPr>
      <p:cViewPr varScale="1">
        <p:scale>
          <a:sx n="66" d="100"/>
          <a:sy n="66" d="100"/>
        </p:scale>
        <p:origin x="1308" y="42"/>
      </p:cViewPr>
      <p:guideLst>
        <p:guide orient="horz" pos="1274"/>
        <p:guide orient="horz" pos="2196"/>
        <p:guide pos="5530"/>
        <p:guide pos="4752"/>
        <p:guide orient="horz" pos="2570"/>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6" d="100"/>
        <a:sy n="66" d="100"/>
      </p:scale>
      <p:origin x="0" y="0"/>
    </p:cViewPr>
  </p:sorter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5.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03E69"/>
              </a:solidFill>
            </c:spPr>
            <c:extLst>
              <c:ext xmlns:c16="http://schemas.microsoft.com/office/drawing/2014/chart" uri="{C3380CC4-5D6E-409C-BE32-E72D297353CC}">
                <c16:uniqueId val="{00000001-A6EC-48F8-B52B-E9E68FC4BBEF}"/>
              </c:ext>
            </c:extLst>
          </c:dPt>
          <c:dPt>
            <c:idx val="1"/>
            <c:bubble3D val="0"/>
            <c:spPr>
              <a:solidFill>
                <a:srgbClr val="00649E"/>
              </a:solidFill>
            </c:spPr>
            <c:extLst>
              <c:ext xmlns:c16="http://schemas.microsoft.com/office/drawing/2014/chart" uri="{C3380CC4-5D6E-409C-BE32-E72D297353CC}">
                <c16:uniqueId val="{00000003-A6EC-48F8-B52B-E9E68FC4BBEF}"/>
              </c:ext>
            </c:extLst>
          </c:dPt>
          <c:dPt>
            <c:idx val="2"/>
            <c:bubble3D val="0"/>
            <c:spPr>
              <a:solidFill>
                <a:srgbClr val="018AC0"/>
              </a:solidFill>
            </c:spPr>
            <c:extLst>
              <c:ext xmlns:c16="http://schemas.microsoft.com/office/drawing/2014/chart" uri="{C3380CC4-5D6E-409C-BE32-E72D297353CC}">
                <c16:uniqueId val="{00000005-A6EC-48F8-B52B-E9E68FC4BBEF}"/>
              </c:ext>
            </c:extLst>
          </c:dPt>
          <c:dPt>
            <c:idx val="3"/>
            <c:bubble3D val="0"/>
            <c:spPr>
              <a:solidFill>
                <a:srgbClr val="23B0C7"/>
              </a:solidFill>
            </c:spPr>
            <c:extLst>
              <c:ext xmlns:c16="http://schemas.microsoft.com/office/drawing/2014/chart" uri="{C3380CC4-5D6E-409C-BE32-E72D297353CC}">
                <c16:uniqueId val="{00000007-A6EC-48F8-B52B-E9E68FC4BBEF}"/>
              </c:ext>
            </c:extLst>
          </c:dPt>
          <c:dPt>
            <c:idx val="4"/>
            <c:bubble3D val="0"/>
            <c:spPr>
              <a:solidFill>
                <a:srgbClr val="FFFFFF">
                  <a:lumMod val="75000"/>
                </a:srgbClr>
              </a:solidFill>
            </c:spPr>
            <c:extLst>
              <c:ext xmlns:c16="http://schemas.microsoft.com/office/drawing/2014/chart" uri="{C3380CC4-5D6E-409C-BE32-E72D297353CC}">
                <c16:uniqueId val="{00000009-A6EC-48F8-B52B-E9E68FC4BBEF}"/>
              </c:ext>
            </c:extLst>
          </c:dPt>
          <c:dPt>
            <c:idx val="5"/>
            <c:bubble3D val="0"/>
            <c:spPr>
              <a:solidFill>
                <a:srgbClr val="008E87"/>
              </a:solidFill>
            </c:spPr>
            <c:extLst>
              <c:ext xmlns:c16="http://schemas.microsoft.com/office/drawing/2014/chart" uri="{C3380CC4-5D6E-409C-BE32-E72D297353CC}">
                <c16:uniqueId val="{0000000B-A6EC-48F8-B52B-E9E68FC4BBEF}"/>
              </c:ext>
            </c:extLst>
          </c:dPt>
          <c:dPt>
            <c:idx val="6"/>
            <c:bubble3D val="0"/>
            <c:spPr>
              <a:solidFill>
                <a:srgbClr val="35A34B"/>
              </a:solidFill>
            </c:spPr>
            <c:extLst>
              <c:ext xmlns:c16="http://schemas.microsoft.com/office/drawing/2014/chart" uri="{C3380CC4-5D6E-409C-BE32-E72D297353CC}">
                <c16:uniqueId val="{0000000D-A6EC-48F8-B52B-E9E68FC4BBEF}"/>
              </c:ext>
            </c:extLst>
          </c:dPt>
          <c:dPt>
            <c:idx val="7"/>
            <c:bubble3D val="0"/>
            <c:spPr>
              <a:solidFill>
                <a:srgbClr val="8CC640"/>
              </a:solidFill>
            </c:spPr>
            <c:extLst>
              <c:ext xmlns:c16="http://schemas.microsoft.com/office/drawing/2014/chart" uri="{C3380CC4-5D6E-409C-BE32-E72D297353CC}">
                <c16:uniqueId val="{0000000F-A6EC-48F8-B52B-E9E68FC4BBEF}"/>
              </c:ext>
            </c:extLst>
          </c:dPt>
          <c:dPt>
            <c:idx val="8"/>
            <c:bubble3D val="0"/>
            <c:spPr>
              <a:solidFill>
                <a:srgbClr val="BFD632"/>
              </a:solidFill>
            </c:spPr>
            <c:extLst>
              <c:ext xmlns:c16="http://schemas.microsoft.com/office/drawing/2014/chart" uri="{C3380CC4-5D6E-409C-BE32-E72D297353CC}">
                <c16:uniqueId val="{00000011-A6EC-48F8-B52B-E9E68FC4BBEF}"/>
              </c:ext>
            </c:extLst>
          </c:dPt>
          <c:dPt>
            <c:idx val="9"/>
            <c:bubble3D val="0"/>
            <c:spPr>
              <a:solidFill>
                <a:srgbClr val="FEE14F"/>
              </a:solidFill>
            </c:spPr>
            <c:extLst>
              <c:ext xmlns:c16="http://schemas.microsoft.com/office/drawing/2014/chart" uri="{C3380CC4-5D6E-409C-BE32-E72D297353CC}">
                <c16:uniqueId val="{00000013-A6EC-48F8-B52B-E9E68FC4BBEF}"/>
              </c:ext>
            </c:extLst>
          </c:dPt>
          <c:dPt>
            <c:idx val="10"/>
            <c:bubble3D val="0"/>
            <c:spPr>
              <a:solidFill>
                <a:srgbClr val="17AF4B"/>
              </a:solidFill>
            </c:spPr>
            <c:extLst>
              <c:ext xmlns:c16="http://schemas.microsoft.com/office/drawing/2014/chart" uri="{C3380CC4-5D6E-409C-BE32-E72D297353CC}">
                <c16:uniqueId val="{00000015-A6EC-48F8-B52B-E9E68FC4BBEF}"/>
              </c:ext>
            </c:extLst>
          </c:dPt>
          <c:dPt>
            <c:idx val="11"/>
            <c:bubble3D val="0"/>
            <c:spPr>
              <a:solidFill>
                <a:srgbClr val="8CC63F"/>
              </a:solidFill>
            </c:spPr>
            <c:extLst>
              <c:ext xmlns:c16="http://schemas.microsoft.com/office/drawing/2014/chart" uri="{C3380CC4-5D6E-409C-BE32-E72D297353CC}">
                <c16:uniqueId val="{00000017-A6EC-48F8-B52B-E9E68FC4BBEF}"/>
              </c:ext>
            </c:extLst>
          </c:dPt>
          <c:dPt>
            <c:idx val="12"/>
            <c:bubble3D val="0"/>
            <c:spPr>
              <a:solidFill>
                <a:srgbClr val="FCE537"/>
              </a:solidFill>
            </c:spPr>
            <c:extLst>
              <c:ext xmlns:c16="http://schemas.microsoft.com/office/drawing/2014/chart" uri="{C3380CC4-5D6E-409C-BE32-E72D297353CC}">
                <c16:uniqueId val="{00000019-A6EC-48F8-B52B-E9E68FC4BBEF}"/>
              </c:ext>
            </c:extLst>
          </c:dPt>
          <c:dPt>
            <c:idx val="13"/>
            <c:bubble3D val="0"/>
            <c:spPr>
              <a:solidFill>
                <a:srgbClr val="FFCF01"/>
              </a:solidFill>
            </c:spPr>
            <c:extLst>
              <c:ext xmlns:c16="http://schemas.microsoft.com/office/drawing/2014/chart" uri="{C3380CC4-5D6E-409C-BE32-E72D297353CC}">
                <c16:uniqueId val="{0000001B-A6EC-48F8-B52B-E9E68FC4BBEF}"/>
              </c:ext>
            </c:extLst>
          </c:dPt>
          <c:dPt>
            <c:idx val="14"/>
            <c:bubble3D val="0"/>
            <c:spPr>
              <a:solidFill>
                <a:srgbClr val="FDB813"/>
              </a:solidFill>
            </c:spPr>
            <c:extLst>
              <c:ext xmlns:c16="http://schemas.microsoft.com/office/drawing/2014/chart" uri="{C3380CC4-5D6E-409C-BE32-E72D297353CC}">
                <c16:uniqueId val="{0000001D-A6EC-48F8-B52B-E9E68FC4BBEF}"/>
              </c:ext>
            </c:extLst>
          </c:dPt>
          <c:dPt>
            <c:idx val="15"/>
            <c:bubble3D val="0"/>
            <c:spPr>
              <a:solidFill>
                <a:srgbClr val="AB1529"/>
              </a:solidFill>
            </c:spPr>
            <c:extLst>
              <c:ext xmlns:c16="http://schemas.microsoft.com/office/drawing/2014/chart" uri="{C3380CC4-5D6E-409C-BE32-E72D297353CC}">
                <c16:uniqueId val="{0000001F-A6EC-48F8-B52B-E9E68FC4BBEF}"/>
              </c:ext>
            </c:extLst>
          </c:dPt>
          <c:dPt>
            <c:idx val="18"/>
            <c:bubble3D val="0"/>
            <c:spPr>
              <a:solidFill>
                <a:srgbClr val="A10C54"/>
              </a:solidFill>
            </c:spPr>
            <c:extLst>
              <c:ext xmlns:c16="http://schemas.microsoft.com/office/drawing/2014/chart" uri="{C3380CC4-5D6E-409C-BE32-E72D297353CC}">
                <c16:uniqueId val="{00000021-A6EC-48F8-B52B-E9E68FC4BBEF}"/>
              </c:ext>
            </c:extLst>
          </c:dPt>
          <c:dPt>
            <c:idx val="19"/>
            <c:bubble3D val="0"/>
            <c:spPr>
              <a:solidFill>
                <a:srgbClr val="70004C"/>
              </a:solidFill>
            </c:spPr>
            <c:extLst>
              <c:ext xmlns:c16="http://schemas.microsoft.com/office/drawing/2014/chart" uri="{C3380CC4-5D6E-409C-BE32-E72D297353CC}">
                <c16:uniqueId val="{00000023-A6EC-48F8-B52B-E9E68FC4BBEF}"/>
              </c:ext>
            </c:extLst>
          </c:dPt>
          <c:dPt>
            <c:idx val="20"/>
            <c:bubble3D val="0"/>
            <c:spPr>
              <a:solidFill>
                <a:srgbClr val="3F0044"/>
              </a:solidFill>
            </c:spPr>
            <c:extLst>
              <c:ext xmlns:c16="http://schemas.microsoft.com/office/drawing/2014/chart" uri="{C3380CC4-5D6E-409C-BE32-E72D297353CC}">
                <c16:uniqueId val="{00000025-A6EC-48F8-B52B-E9E68FC4BBEF}"/>
              </c:ext>
            </c:extLst>
          </c:dPt>
          <c:cat>
            <c:numRef>
              <c:f>Sheet1!$A$2:$A$22</c:f>
              <c:numCache>
                <c:formatCode>General</c:formatCode>
                <c:ptCount val="2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numCache>
            </c:numRef>
          </c:cat>
          <c:val>
            <c:numRef>
              <c:f>Sheet1!$B$2:$B$22</c:f>
              <c:numCache>
                <c:formatCode>0%</c:formatCode>
                <c:ptCount val="21"/>
                <c:pt idx="0">
                  <c:v>0.4</c:v>
                </c:pt>
                <c:pt idx="1">
                  <c:v>0.28000000000000003</c:v>
                </c:pt>
                <c:pt idx="2">
                  <c:v>0.22</c:v>
                </c:pt>
                <c:pt idx="3">
                  <c:v>0.08</c:v>
                </c:pt>
                <c:pt idx="4">
                  <c:v>0.02</c:v>
                </c:pt>
              </c:numCache>
            </c:numRef>
          </c:val>
          <c:extLst>
            <c:ext xmlns:c16="http://schemas.microsoft.com/office/drawing/2014/chart" uri="{C3380CC4-5D6E-409C-BE32-E72D297353CC}">
              <c16:uniqueId val="{00000026-A6EC-48F8-B52B-E9E68FC4BBEF}"/>
            </c:ext>
          </c:extLst>
        </c:ser>
        <c:dLbls>
          <c:showLegendKey val="0"/>
          <c:showVal val="0"/>
          <c:showCatName val="0"/>
          <c:showSerName val="0"/>
          <c:showPercent val="0"/>
          <c:showBubbleSize val="0"/>
          <c:showLeaderLines val="1"/>
        </c:dLbls>
        <c:firstSliceAng val="0"/>
        <c:holeSize val="67"/>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248EC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Integration to existing core systems</c:v>
                </c:pt>
                <c:pt idx="1">
                  <c:v>Interoperability among different IT systems and applications</c:v>
                </c:pt>
                <c:pt idx="2">
                  <c:v>Constraints of existing legacy on premise investments</c:v>
                </c:pt>
              </c:strCache>
            </c:strRef>
          </c:cat>
          <c:val>
            <c:numRef>
              <c:f>Sheet1!$B$3:$B$5</c:f>
              <c:numCache>
                <c:formatCode>0%</c:formatCode>
                <c:ptCount val="3"/>
                <c:pt idx="0">
                  <c:v>0.4</c:v>
                </c:pt>
                <c:pt idx="1">
                  <c:v>0.4</c:v>
                </c:pt>
                <c:pt idx="2">
                  <c:v>0.4</c:v>
                </c:pt>
              </c:numCache>
            </c:numRef>
          </c:val>
          <c:extLst>
            <c:ext xmlns:c16="http://schemas.microsoft.com/office/drawing/2014/chart" uri="{C3380CC4-5D6E-409C-BE32-E72D297353CC}">
              <c16:uniqueId val="{00000000-4588-4988-BD1F-5C6D372AFB32}"/>
            </c:ext>
          </c:extLst>
        </c:ser>
        <c:dLbls>
          <c:dLblPos val="outEnd"/>
          <c:showLegendKey val="0"/>
          <c:showVal val="1"/>
          <c:showCatName val="0"/>
          <c:showSerName val="0"/>
          <c:showPercent val="0"/>
          <c:showBubbleSize val="0"/>
        </c:dLbls>
        <c:gapWidth val="182"/>
        <c:axId val="468548320"/>
        <c:axId val="468548712"/>
      </c:barChart>
      <c:catAx>
        <c:axId val="4685483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8548712"/>
        <c:crosses val="autoZero"/>
        <c:auto val="1"/>
        <c:lblAlgn val="ctr"/>
        <c:lblOffset val="100"/>
        <c:noMultiLvlLbl val="0"/>
      </c:catAx>
      <c:valAx>
        <c:axId val="468548712"/>
        <c:scaling>
          <c:orientation val="minMax"/>
        </c:scaling>
        <c:delete val="1"/>
        <c:axPos val="b"/>
        <c:numFmt formatCode="0%" sourceLinked="1"/>
        <c:majorTickMark val="none"/>
        <c:minorTickMark val="none"/>
        <c:tickLblPos val="nextTo"/>
        <c:crossAx val="46854832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248EC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6"/>
                <c:pt idx="1">
                  <c:v>Expanded into product/services portfolio</c:v>
                </c:pt>
                <c:pt idx="2">
                  <c:v>Reduced time to market</c:v>
                </c:pt>
                <c:pt idx="3">
                  <c:v>Expanded into new industries</c:v>
                </c:pt>
                <c:pt idx="4">
                  <c:v>Increased existing revenue</c:v>
                </c:pt>
                <c:pt idx="5">
                  <c:v>Improved customer experience</c:v>
                </c:pt>
              </c:strCache>
            </c:strRef>
          </c:cat>
          <c:val>
            <c:numRef>
              <c:f>Sheet1!$B$2:$B$9</c:f>
              <c:numCache>
                <c:formatCode>0%</c:formatCode>
                <c:ptCount val="8"/>
                <c:pt idx="1">
                  <c:v>0.71</c:v>
                </c:pt>
                <c:pt idx="2">
                  <c:v>0.77</c:v>
                </c:pt>
                <c:pt idx="3">
                  <c:v>0.78</c:v>
                </c:pt>
                <c:pt idx="4">
                  <c:v>0.82</c:v>
                </c:pt>
                <c:pt idx="5">
                  <c:v>0.82</c:v>
                </c:pt>
              </c:numCache>
            </c:numRef>
          </c:val>
          <c:extLst>
            <c:ext xmlns:c16="http://schemas.microsoft.com/office/drawing/2014/chart" uri="{C3380CC4-5D6E-409C-BE32-E72D297353CC}">
              <c16:uniqueId val="{00000000-5450-4B2D-BB99-BDA3718DF011}"/>
            </c:ext>
          </c:extLst>
        </c:ser>
        <c:dLbls>
          <c:dLblPos val="outEnd"/>
          <c:showLegendKey val="0"/>
          <c:showVal val="1"/>
          <c:showCatName val="0"/>
          <c:showSerName val="0"/>
          <c:showPercent val="0"/>
          <c:showBubbleSize val="0"/>
        </c:dLbls>
        <c:gapWidth val="182"/>
        <c:axId val="894759552"/>
        <c:axId val="894748640"/>
      </c:barChart>
      <c:catAx>
        <c:axId val="8947595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4748640"/>
        <c:crosses val="autoZero"/>
        <c:auto val="1"/>
        <c:lblAlgn val="ctr"/>
        <c:lblOffset val="100"/>
        <c:noMultiLvlLbl val="0"/>
      </c:catAx>
      <c:valAx>
        <c:axId val="894748640"/>
        <c:scaling>
          <c:orientation val="minMax"/>
        </c:scaling>
        <c:delete val="1"/>
        <c:axPos val="b"/>
        <c:numFmt formatCode="0%" sourceLinked="1"/>
        <c:majorTickMark val="none"/>
        <c:minorTickMark val="none"/>
        <c:tickLblPos val="nextTo"/>
        <c:crossAx val="894759552"/>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0649E"/>
              </a:solidFill>
            </c:spPr>
            <c:extLst>
              <c:ext xmlns:c16="http://schemas.microsoft.com/office/drawing/2014/chart" uri="{C3380CC4-5D6E-409C-BE32-E72D297353CC}">
                <c16:uniqueId val="{00000001-073B-41F0-9177-A40C45D68F30}"/>
              </c:ext>
            </c:extLst>
          </c:dPt>
          <c:dPt>
            <c:idx val="1"/>
            <c:bubble3D val="0"/>
            <c:spPr>
              <a:solidFill>
                <a:srgbClr val="0092B5"/>
              </a:solidFill>
            </c:spPr>
            <c:extLst>
              <c:ext xmlns:c16="http://schemas.microsoft.com/office/drawing/2014/chart" uri="{C3380CC4-5D6E-409C-BE32-E72D297353CC}">
                <c16:uniqueId val="{00000003-073B-41F0-9177-A40C45D68F30}"/>
              </c:ext>
            </c:extLst>
          </c:dPt>
          <c:dPt>
            <c:idx val="2"/>
            <c:bubble3D val="0"/>
            <c:spPr>
              <a:solidFill>
                <a:srgbClr val="0AB3DC"/>
              </a:solidFill>
            </c:spPr>
            <c:extLst>
              <c:ext xmlns:c16="http://schemas.microsoft.com/office/drawing/2014/chart" uri="{C3380CC4-5D6E-409C-BE32-E72D297353CC}">
                <c16:uniqueId val="{00000005-073B-41F0-9177-A40C45D68F30}"/>
              </c:ext>
            </c:extLst>
          </c:dPt>
          <c:dPt>
            <c:idx val="3"/>
            <c:bubble3D val="0"/>
            <c:spPr>
              <a:solidFill>
                <a:srgbClr val="FFFFFF">
                  <a:lumMod val="75000"/>
                </a:srgbClr>
              </a:solidFill>
            </c:spPr>
            <c:extLst>
              <c:ext xmlns:c16="http://schemas.microsoft.com/office/drawing/2014/chart" uri="{C3380CC4-5D6E-409C-BE32-E72D297353CC}">
                <c16:uniqueId val="{00000007-073B-41F0-9177-A40C45D68F30}"/>
              </c:ext>
            </c:extLst>
          </c:dPt>
          <c:dPt>
            <c:idx val="4"/>
            <c:bubble3D val="0"/>
            <c:spPr>
              <a:solidFill>
                <a:srgbClr val="FFFFFF">
                  <a:lumMod val="65000"/>
                </a:srgbClr>
              </a:solidFill>
            </c:spPr>
            <c:extLst>
              <c:ext xmlns:c16="http://schemas.microsoft.com/office/drawing/2014/chart" uri="{C3380CC4-5D6E-409C-BE32-E72D297353CC}">
                <c16:uniqueId val="{00000009-073B-41F0-9177-A40C45D68F30}"/>
              </c:ext>
            </c:extLst>
          </c:dPt>
          <c:dPt>
            <c:idx val="5"/>
            <c:bubble3D val="0"/>
            <c:spPr>
              <a:solidFill>
                <a:srgbClr val="008E87"/>
              </a:solidFill>
            </c:spPr>
            <c:extLst>
              <c:ext xmlns:c16="http://schemas.microsoft.com/office/drawing/2014/chart" uri="{C3380CC4-5D6E-409C-BE32-E72D297353CC}">
                <c16:uniqueId val="{0000000B-073B-41F0-9177-A40C45D68F30}"/>
              </c:ext>
            </c:extLst>
          </c:dPt>
          <c:dPt>
            <c:idx val="6"/>
            <c:bubble3D val="0"/>
            <c:spPr>
              <a:solidFill>
                <a:srgbClr val="35A34B"/>
              </a:solidFill>
            </c:spPr>
            <c:extLst>
              <c:ext xmlns:c16="http://schemas.microsoft.com/office/drawing/2014/chart" uri="{C3380CC4-5D6E-409C-BE32-E72D297353CC}">
                <c16:uniqueId val="{0000000D-073B-41F0-9177-A40C45D68F30}"/>
              </c:ext>
            </c:extLst>
          </c:dPt>
          <c:dPt>
            <c:idx val="7"/>
            <c:bubble3D val="0"/>
            <c:spPr>
              <a:solidFill>
                <a:srgbClr val="8CC640"/>
              </a:solidFill>
            </c:spPr>
            <c:extLst>
              <c:ext xmlns:c16="http://schemas.microsoft.com/office/drawing/2014/chart" uri="{C3380CC4-5D6E-409C-BE32-E72D297353CC}">
                <c16:uniqueId val="{0000000F-073B-41F0-9177-A40C45D68F30}"/>
              </c:ext>
            </c:extLst>
          </c:dPt>
          <c:dPt>
            <c:idx val="8"/>
            <c:bubble3D val="0"/>
            <c:spPr>
              <a:solidFill>
                <a:srgbClr val="BFD632"/>
              </a:solidFill>
            </c:spPr>
            <c:extLst>
              <c:ext xmlns:c16="http://schemas.microsoft.com/office/drawing/2014/chart" uri="{C3380CC4-5D6E-409C-BE32-E72D297353CC}">
                <c16:uniqueId val="{00000011-073B-41F0-9177-A40C45D68F30}"/>
              </c:ext>
            </c:extLst>
          </c:dPt>
          <c:dPt>
            <c:idx val="9"/>
            <c:bubble3D val="0"/>
            <c:spPr>
              <a:solidFill>
                <a:srgbClr val="FEE14F"/>
              </a:solidFill>
            </c:spPr>
            <c:extLst>
              <c:ext xmlns:c16="http://schemas.microsoft.com/office/drawing/2014/chart" uri="{C3380CC4-5D6E-409C-BE32-E72D297353CC}">
                <c16:uniqueId val="{00000013-073B-41F0-9177-A40C45D68F30}"/>
              </c:ext>
            </c:extLst>
          </c:dPt>
          <c:dPt>
            <c:idx val="10"/>
            <c:bubble3D val="0"/>
            <c:spPr>
              <a:solidFill>
                <a:srgbClr val="17AF4B"/>
              </a:solidFill>
            </c:spPr>
            <c:extLst>
              <c:ext xmlns:c16="http://schemas.microsoft.com/office/drawing/2014/chart" uri="{C3380CC4-5D6E-409C-BE32-E72D297353CC}">
                <c16:uniqueId val="{00000015-073B-41F0-9177-A40C45D68F30}"/>
              </c:ext>
            </c:extLst>
          </c:dPt>
          <c:dPt>
            <c:idx val="11"/>
            <c:bubble3D val="0"/>
            <c:spPr>
              <a:solidFill>
                <a:srgbClr val="8CC63F"/>
              </a:solidFill>
            </c:spPr>
            <c:extLst>
              <c:ext xmlns:c16="http://schemas.microsoft.com/office/drawing/2014/chart" uri="{C3380CC4-5D6E-409C-BE32-E72D297353CC}">
                <c16:uniqueId val="{00000017-073B-41F0-9177-A40C45D68F30}"/>
              </c:ext>
            </c:extLst>
          </c:dPt>
          <c:dPt>
            <c:idx val="12"/>
            <c:bubble3D val="0"/>
            <c:spPr>
              <a:solidFill>
                <a:srgbClr val="FCE537"/>
              </a:solidFill>
            </c:spPr>
            <c:extLst>
              <c:ext xmlns:c16="http://schemas.microsoft.com/office/drawing/2014/chart" uri="{C3380CC4-5D6E-409C-BE32-E72D297353CC}">
                <c16:uniqueId val="{00000019-073B-41F0-9177-A40C45D68F30}"/>
              </c:ext>
            </c:extLst>
          </c:dPt>
          <c:dPt>
            <c:idx val="13"/>
            <c:bubble3D val="0"/>
            <c:spPr>
              <a:solidFill>
                <a:srgbClr val="FFCF01"/>
              </a:solidFill>
            </c:spPr>
            <c:extLst>
              <c:ext xmlns:c16="http://schemas.microsoft.com/office/drawing/2014/chart" uri="{C3380CC4-5D6E-409C-BE32-E72D297353CC}">
                <c16:uniqueId val="{0000001B-073B-41F0-9177-A40C45D68F30}"/>
              </c:ext>
            </c:extLst>
          </c:dPt>
          <c:dPt>
            <c:idx val="14"/>
            <c:bubble3D val="0"/>
            <c:spPr>
              <a:solidFill>
                <a:srgbClr val="FDB813"/>
              </a:solidFill>
            </c:spPr>
            <c:extLst>
              <c:ext xmlns:c16="http://schemas.microsoft.com/office/drawing/2014/chart" uri="{C3380CC4-5D6E-409C-BE32-E72D297353CC}">
                <c16:uniqueId val="{0000001D-073B-41F0-9177-A40C45D68F30}"/>
              </c:ext>
            </c:extLst>
          </c:dPt>
          <c:dPt>
            <c:idx val="15"/>
            <c:bubble3D val="0"/>
            <c:spPr>
              <a:solidFill>
                <a:srgbClr val="AB1529"/>
              </a:solidFill>
            </c:spPr>
            <c:extLst>
              <c:ext xmlns:c16="http://schemas.microsoft.com/office/drawing/2014/chart" uri="{C3380CC4-5D6E-409C-BE32-E72D297353CC}">
                <c16:uniqueId val="{0000001F-073B-41F0-9177-A40C45D68F30}"/>
              </c:ext>
            </c:extLst>
          </c:dPt>
          <c:dPt>
            <c:idx val="18"/>
            <c:bubble3D val="0"/>
            <c:spPr>
              <a:solidFill>
                <a:srgbClr val="A10C54"/>
              </a:solidFill>
            </c:spPr>
            <c:extLst>
              <c:ext xmlns:c16="http://schemas.microsoft.com/office/drawing/2014/chart" uri="{C3380CC4-5D6E-409C-BE32-E72D297353CC}">
                <c16:uniqueId val="{00000021-073B-41F0-9177-A40C45D68F30}"/>
              </c:ext>
            </c:extLst>
          </c:dPt>
          <c:dPt>
            <c:idx val="19"/>
            <c:bubble3D val="0"/>
            <c:spPr>
              <a:solidFill>
                <a:srgbClr val="70004C"/>
              </a:solidFill>
            </c:spPr>
            <c:extLst>
              <c:ext xmlns:c16="http://schemas.microsoft.com/office/drawing/2014/chart" uri="{C3380CC4-5D6E-409C-BE32-E72D297353CC}">
                <c16:uniqueId val="{00000023-073B-41F0-9177-A40C45D68F30}"/>
              </c:ext>
            </c:extLst>
          </c:dPt>
          <c:dPt>
            <c:idx val="20"/>
            <c:bubble3D val="0"/>
            <c:spPr>
              <a:solidFill>
                <a:srgbClr val="3F0044"/>
              </a:solidFill>
            </c:spPr>
            <c:extLst>
              <c:ext xmlns:c16="http://schemas.microsoft.com/office/drawing/2014/chart" uri="{C3380CC4-5D6E-409C-BE32-E72D297353CC}">
                <c16:uniqueId val="{00000025-073B-41F0-9177-A40C45D68F30}"/>
              </c:ext>
            </c:extLst>
          </c:dPt>
          <c:cat>
            <c:numRef>
              <c:f>Sheet1!$A$2:$A$22</c:f>
              <c:numCache>
                <c:formatCode>General</c:formatCode>
                <c:ptCount val="21"/>
                <c:pt idx="0">
                  <c:v>1</c:v>
                </c:pt>
                <c:pt idx="1">
                  <c:v>2</c:v>
                </c:pt>
                <c:pt idx="2">
                  <c:v>3</c:v>
                </c:pt>
                <c:pt idx="3">
                  <c:v>4</c:v>
                </c:pt>
                <c:pt idx="4">
                  <c:v>5</c:v>
                </c:pt>
                <c:pt idx="5">
                  <c:v>6</c:v>
                </c:pt>
                <c:pt idx="6">
                  <c:v>7</c:v>
                </c:pt>
                <c:pt idx="7">
                  <c:v>8</c:v>
                </c:pt>
                <c:pt idx="8">
                  <c:v>9</c:v>
                </c:pt>
                <c:pt idx="9">
                  <c:v>10</c:v>
                </c:pt>
              </c:numCache>
            </c:numRef>
          </c:cat>
          <c:val>
            <c:numRef>
              <c:f>Sheet1!$B$2:$B$22</c:f>
              <c:numCache>
                <c:formatCode>General</c:formatCode>
                <c:ptCount val="21"/>
                <c:pt idx="0">
                  <c:v>62</c:v>
                </c:pt>
                <c:pt idx="1">
                  <c:v>18</c:v>
                </c:pt>
                <c:pt idx="2">
                  <c:v>10</c:v>
                </c:pt>
                <c:pt idx="3">
                  <c:v>10</c:v>
                </c:pt>
              </c:numCache>
            </c:numRef>
          </c:val>
          <c:extLst>
            <c:ext xmlns:c16="http://schemas.microsoft.com/office/drawing/2014/chart" uri="{C3380CC4-5D6E-409C-BE32-E72D297353CC}">
              <c16:uniqueId val="{00000026-073B-41F0-9177-A40C45D68F30}"/>
            </c:ext>
          </c:extLst>
        </c:ser>
        <c:dLbls>
          <c:showLegendKey val="0"/>
          <c:showVal val="0"/>
          <c:showCatName val="0"/>
          <c:showSerName val="0"/>
          <c:showPercent val="0"/>
          <c:showBubbleSize val="0"/>
          <c:showLeaderLines val="1"/>
        </c:dLbls>
        <c:firstSliceAng val="0"/>
        <c:holeSize val="67"/>
      </c:doughnutChart>
      <c:spPr>
        <a:noFill/>
        <a:ln w="25414">
          <a:noFill/>
        </a:ln>
      </c:spPr>
    </c:plotArea>
    <c:plotVisOnly val="1"/>
    <c:dispBlanksAs val="zero"/>
    <c:showDLblsOverMax val="0"/>
  </c:chart>
  <c:txPr>
    <a:bodyPr/>
    <a:lstStyle/>
    <a:p>
      <a:pPr>
        <a:defRPr sz="1800">
          <a:latin typeface="Arial" charset="0"/>
          <a:ea typeface="Arial" charset="0"/>
          <a:cs typeface="Arial" charset="0"/>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479035693156643"/>
          <c:y val="0.3722953428815417"/>
          <c:w val="0.46081865876572908"/>
          <c:h val="0.62116407001056495"/>
        </c:manualLayout>
      </c:layout>
      <c:barChart>
        <c:barDir val="bar"/>
        <c:grouping val="stacked"/>
        <c:varyColors val="0"/>
        <c:ser>
          <c:idx val="0"/>
          <c:order val="0"/>
          <c:tx>
            <c:strRef>
              <c:f>Sheet1!$B$1</c:f>
              <c:strCache>
                <c:ptCount val="1"/>
                <c:pt idx="0">
                  <c:v>Series 1</c:v>
                </c:pt>
              </c:strCache>
            </c:strRef>
          </c:tx>
          <c:spPr>
            <a:solidFill>
              <a:srgbClr val="248EC9"/>
            </a:solidFill>
            <a:ln>
              <a:solidFill>
                <a:schemeClr val="bg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Multiple related initiatives within a coordinated programme</c:v>
                </c:pt>
                <c:pt idx="1">
                  <c:v>Full integrated as part of an overall strategic transformation</c:v>
                </c:pt>
              </c:strCache>
            </c:strRef>
          </c:cat>
          <c:val>
            <c:numRef>
              <c:f>Sheet1!$B$2:$B$3</c:f>
              <c:numCache>
                <c:formatCode>0%</c:formatCode>
                <c:ptCount val="2"/>
                <c:pt idx="0">
                  <c:v>0.46</c:v>
                </c:pt>
                <c:pt idx="1">
                  <c:v>0.3</c:v>
                </c:pt>
              </c:numCache>
            </c:numRef>
          </c:val>
          <c:extLst>
            <c:ext xmlns:c16="http://schemas.microsoft.com/office/drawing/2014/chart" uri="{C3380CC4-5D6E-409C-BE32-E72D297353CC}">
              <c16:uniqueId val="{00000000-D324-4266-A57C-E0444DCDD874}"/>
            </c:ext>
          </c:extLst>
        </c:ser>
        <c:dLbls>
          <c:showLegendKey val="0"/>
          <c:showVal val="0"/>
          <c:showCatName val="0"/>
          <c:showSerName val="0"/>
          <c:showPercent val="0"/>
          <c:showBubbleSize val="0"/>
        </c:dLbls>
        <c:gapWidth val="150"/>
        <c:overlap val="100"/>
        <c:axId val="467363008"/>
        <c:axId val="467363336"/>
      </c:barChart>
      <c:catAx>
        <c:axId val="4673630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67363336"/>
        <c:crosses val="autoZero"/>
        <c:auto val="1"/>
        <c:lblAlgn val="ctr"/>
        <c:lblOffset val="100"/>
        <c:noMultiLvlLbl val="0"/>
      </c:catAx>
      <c:valAx>
        <c:axId val="467363336"/>
        <c:scaling>
          <c:orientation val="minMax"/>
        </c:scaling>
        <c:delete val="1"/>
        <c:axPos val="b"/>
        <c:numFmt formatCode="0%" sourceLinked="1"/>
        <c:majorTickMark val="none"/>
        <c:minorTickMark val="none"/>
        <c:tickLblPos val="nextTo"/>
        <c:crossAx val="4673630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0649E"/>
              </a:solidFill>
            </c:spPr>
            <c:extLst>
              <c:ext xmlns:c16="http://schemas.microsoft.com/office/drawing/2014/chart" uri="{C3380CC4-5D6E-409C-BE32-E72D297353CC}">
                <c16:uniqueId val="{00000001-0581-4258-91EB-9249E4188CD7}"/>
              </c:ext>
            </c:extLst>
          </c:dPt>
          <c:dPt>
            <c:idx val="1"/>
            <c:bubble3D val="0"/>
            <c:spPr>
              <a:solidFill>
                <a:srgbClr val="0092B5"/>
              </a:solidFill>
            </c:spPr>
            <c:extLst>
              <c:ext xmlns:c16="http://schemas.microsoft.com/office/drawing/2014/chart" uri="{C3380CC4-5D6E-409C-BE32-E72D297353CC}">
                <c16:uniqueId val="{00000003-0581-4258-91EB-9249E4188CD7}"/>
              </c:ext>
            </c:extLst>
          </c:dPt>
          <c:dPt>
            <c:idx val="2"/>
            <c:bubble3D val="0"/>
            <c:spPr>
              <a:solidFill>
                <a:srgbClr val="0AB3DC"/>
              </a:solidFill>
            </c:spPr>
            <c:extLst>
              <c:ext xmlns:c16="http://schemas.microsoft.com/office/drawing/2014/chart" uri="{C3380CC4-5D6E-409C-BE32-E72D297353CC}">
                <c16:uniqueId val="{00000005-0581-4258-91EB-9249E4188CD7}"/>
              </c:ext>
            </c:extLst>
          </c:dPt>
          <c:dPt>
            <c:idx val="3"/>
            <c:bubble3D val="0"/>
            <c:spPr>
              <a:solidFill>
                <a:srgbClr val="666666">
                  <a:lumMod val="40000"/>
                  <a:lumOff val="60000"/>
                </a:srgbClr>
              </a:solidFill>
            </c:spPr>
            <c:extLst>
              <c:ext xmlns:c16="http://schemas.microsoft.com/office/drawing/2014/chart" uri="{C3380CC4-5D6E-409C-BE32-E72D297353CC}">
                <c16:uniqueId val="{00000007-0581-4258-91EB-9249E4188CD7}"/>
              </c:ext>
            </c:extLst>
          </c:dPt>
          <c:dPt>
            <c:idx val="4"/>
            <c:bubble3D val="0"/>
            <c:spPr>
              <a:solidFill>
                <a:srgbClr val="FFFFFF">
                  <a:lumMod val="65000"/>
                </a:srgbClr>
              </a:solidFill>
            </c:spPr>
            <c:extLst>
              <c:ext xmlns:c16="http://schemas.microsoft.com/office/drawing/2014/chart" uri="{C3380CC4-5D6E-409C-BE32-E72D297353CC}">
                <c16:uniqueId val="{00000009-0581-4258-91EB-9249E4188CD7}"/>
              </c:ext>
            </c:extLst>
          </c:dPt>
          <c:dPt>
            <c:idx val="5"/>
            <c:bubble3D val="0"/>
            <c:spPr>
              <a:solidFill>
                <a:srgbClr val="008E87"/>
              </a:solidFill>
            </c:spPr>
            <c:extLst>
              <c:ext xmlns:c16="http://schemas.microsoft.com/office/drawing/2014/chart" uri="{C3380CC4-5D6E-409C-BE32-E72D297353CC}">
                <c16:uniqueId val="{0000000B-0581-4258-91EB-9249E4188CD7}"/>
              </c:ext>
            </c:extLst>
          </c:dPt>
          <c:dPt>
            <c:idx val="6"/>
            <c:bubble3D val="0"/>
            <c:spPr>
              <a:solidFill>
                <a:srgbClr val="35A34B"/>
              </a:solidFill>
            </c:spPr>
            <c:extLst>
              <c:ext xmlns:c16="http://schemas.microsoft.com/office/drawing/2014/chart" uri="{C3380CC4-5D6E-409C-BE32-E72D297353CC}">
                <c16:uniqueId val="{0000000D-0581-4258-91EB-9249E4188CD7}"/>
              </c:ext>
            </c:extLst>
          </c:dPt>
          <c:dPt>
            <c:idx val="7"/>
            <c:bubble3D val="0"/>
            <c:spPr>
              <a:solidFill>
                <a:srgbClr val="8CC640"/>
              </a:solidFill>
            </c:spPr>
            <c:extLst>
              <c:ext xmlns:c16="http://schemas.microsoft.com/office/drawing/2014/chart" uri="{C3380CC4-5D6E-409C-BE32-E72D297353CC}">
                <c16:uniqueId val="{0000000F-0581-4258-91EB-9249E4188CD7}"/>
              </c:ext>
            </c:extLst>
          </c:dPt>
          <c:dPt>
            <c:idx val="8"/>
            <c:bubble3D val="0"/>
            <c:spPr>
              <a:solidFill>
                <a:srgbClr val="BFD632"/>
              </a:solidFill>
            </c:spPr>
            <c:extLst>
              <c:ext xmlns:c16="http://schemas.microsoft.com/office/drawing/2014/chart" uri="{C3380CC4-5D6E-409C-BE32-E72D297353CC}">
                <c16:uniqueId val="{00000011-0581-4258-91EB-9249E4188CD7}"/>
              </c:ext>
            </c:extLst>
          </c:dPt>
          <c:dPt>
            <c:idx val="9"/>
            <c:bubble3D val="0"/>
            <c:spPr>
              <a:solidFill>
                <a:srgbClr val="FEE14F"/>
              </a:solidFill>
            </c:spPr>
            <c:extLst>
              <c:ext xmlns:c16="http://schemas.microsoft.com/office/drawing/2014/chart" uri="{C3380CC4-5D6E-409C-BE32-E72D297353CC}">
                <c16:uniqueId val="{00000013-0581-4258-91EB-9249E4188CD7}"/>
              </c:ext>
            </c:extLst>
          </c:dPt>
          <c:dPt>
            <c:idx val="10"/>
            <c:bubble3D val="0"/>
            <c:spPr>
              <a:solidFill>
                <a:srgbClr val="17AF4B"/>
              </a:solidFill>
            </c:spPr>
            <c:extLst>
              <c:ext xmlns:c16="http://schemas.microsoft.com/office/drawing/2014/chart" uri="{C3380CC4-5D6E-409C-BE32-E72D297353CC}">
                <c16:uniqueId val="{00000015-0581-4258-91EB-9249E4188CD7}"/>
              </c:ext>
            </c:extLst>
          </c:dPt>
          <c:dPt>
            <c:idx val="11"/>
            <c:bubble3D val="0"/>
            <c:spPr>
              <a:solidFill>
                <a:srgbClr val="8CC63F"/>
              </a:solidFill>
            </c:spPr>
            <c:extLst>
              <c:ext xmlns:c16="http://schemas.microsoft.com/office/drawing/2014/chart" uri="{C3380CC4-5D6E-409C-BE32-E72D297353CC}">
                <c16:uniqueId val="{00000017-0581-4258-91EB-9249E4188CD7}"/>
              </c:ext>
            </c:extLst>
          </c:dPt>
          <c:dPt>
            <c:idx val="12"/>
            <c:bubble3D val="0"/>
            <c:spPr>
              <a:solidFill>
                <a:srgbClr val="FCE537"/>
              </a:solidFill>
            </c:spPr>
            <c:extLst>
              <c:ext xmlns:c16="http://schemas.microsoft.com/office/drawing/2014/chart" uri="{C3380CC4-5D6E-409C-BE32-E72D297353CC}">
                <c16:uniqueId val="{00000019-0581-4258-91EB-9249E4188CD7}"/>
              </c:ext>
            </c:extLst>
          </c:dPt>
          <c:dPt>
            <c:idx val="13"/>
            <c:bubble3D val="0"/>
            <c:spPr>
              <a:solidFill>
                <a:srgbClr val="FFCF01"/>
              </a:solidFill>
            </c:spPr>
            <c:extLst>
              <c:ext xmlns:c16="http://schemas.microsoft.com/office/drawing/2014/chart" uri="{C3380CC4-5D6E-409C-BE32-E72D297353CC}">
                <c16:uniqueId val="{0000001B-0581-4258-91EB-9249E4188CD7}"/>
              </c:ext>
            </c:extLst>
          </c:dPt>
          <c:dPt>
            <c:idx val="14"/>
            <c:bubble3D val="0"/>
            <c:spPr>
              <a:solidFill>
                <a:srgbClr val="FDB813"/>
              </a:solidFill>
            </c:spPr>
            <c:extLst>
              <c:ext xmlns:c16="http://schemas.microsoft.com/office/drawing/2014/chart" uri="{C3380CC4-5D6E-409C-BE32-E72D297353CC}">
                <c16:uniqueId val="{0000001D-0581-4258-91EB-9249E4188CD7}"/>
              </c:ext>
            </c:extLst>
          </c:dPt>
          <c:dPt>
            <c:idx val="15"/>
            <c:bubble3D val="0"/>
            <c:spPr>
              <a:solidFill>
                <a:srgbClr val="AB1529"/>
              </a:solidFill>
            </c:spPr>
            <c:extLst>
              <c:ext xmlns:c16="http://schemas.microsoft.com/office/drawing/2014/chart" uri="{C3380CC4-5D6E-409C-BE32-E72D297353CC}">
                <c16:uniqueId val="{0000001F-0581-4258-91EB-9249E4188CD7}"/>
              </c:ext>
            </c:extLst>
          </c:dPt>
          <c:dPt>
            <c:idx val="18"/>
            <c:bubble3D val="0"/>
            <c:spPr>
              <a:solidFill>
                <a:srgbClr val="A10C54"/>
              </a:solidFill>
            </c:spPr>
            <c:extLst>
              <c:ext xmlns:c16="http://schemas.microsoft.com/office/drawing/2014/chart" uri="{C3380CC4-5D6E-409C-BE32-E72D297353CC}">
                <c16:uniqueId val="{00000021-0581-4258-91EB-9249E4188CD7}"/>
              </c:ext>
            </c:extLst>
          </c:dPt>
          <c:dPt>
            <c:idx val="19"/>
            <c:bubble3D val="0"/>
            <c:spPr>
              <a:solidFill>
                <a:srgbClr val="70004C"/>
              </a:solidFill>
            </c:spPr>
            <c:extLst>
              <c:ext xmlns:c16="http://schemas.microsoft.com/office/drawing/2014/chart" uri="{C3380CC4-5D6E-409C-BE32-E72D297353CC}">
                <c16:uniqueId val="{00000023-0581-4258-91EB-9249E4188CD7}"/>
              </c:ext>
            </c:extLst>
          </c:dPt>
          <c:dPt>
            <c:idx val="20"/>
            <c:bubble3D val="0"/>
            <c:spPr>
              <a:solidFill>
                <a:srgbClr val="3F0044"/>
              </a:solidFill>
            </c:spPr>
            <c:extLst>
              <c:ext xmlns:c16="http://schemas.microsoft.com/office/drawing/2014/chart" uri="{C3380CC4-5D6E-409C-BE32-E72D297353CC}">
                <c16:uniqueId val="{00000025-0581-4258-91EB-9249E4188CD7}"/>
              </c:ext>
            </c:extLst>
          </c:dPt>
          <c:cat>
            <c:numRef>
              <c:f>Sheet1!$A$2:$A$22</c:f>
              <c:numCache>
                <c:formatCode>General</c:formatCode>
                <c:ptCount val="2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Sheet1!$B$2:$B$22</c:f>
              <c:numCache>
                <c:formatCode>0</c:formatCode>
                <c:ptCount val="21"/>
                <c:pt idx="0">
                  <c:v>15.95487510072522</c:v>
                </c:pt>
                <c:pt idx="1">
                  <c:v>12.586623690572109</c:v>
                </c:pt>
                <c:pt idx="2">
                  <c:v>12.57050765511684</c:v>
                </c:pt>
                <c:pt idx="3">
                  <c:v>8.2191780821917018</c:v>
                </c:pt>
                <c:pt idx="4">
                  <c:v>8.0580177276389993</c:v>
                </c:pt>
                <c:pt idx="5">
                  <c:v>7.7356970185334397</c:v>
                </c:pt>
                <c:pt idx="6">
                  <c:v>6.5592264302981471</c:v>
                </c:pt>
                <c:pt idx="7">
                  <c:v>5.2377115229653466</c:v>
                </c:pt>
                <c:pt idx="8">
                  <c:v>5.1571313456889278</c:v>
                </c:pt>
                <c:pt idx="9">
                  <c:v>4.5286059629331179</c:v>
                </c:pt>
                <c:pt idx="10">
                  <c:v>3.4971796937953261</c:v>
                </c:pt>
                <c:pt idx="11">
                  <c:v>3.0781627719580982</c:v>
                </c:pt>
                <c:pt idx="12">
                  <c:v>2.1273166800966958</c:v>
                </c:pt>
                <c:pt idx="13">
                  <c:v>2.1273166800966958</c:v>
                </c:pt>
                <c:pt idx="14">
                  <c:v>1.7727639000805799</c:v>
                </c:pt>
                <c:pt idx="15">
                  <c:v>0.78968573730862202</c:v>
                </c:pt>
              </c:numCache>
            </c:numRef>
          </c:val>
          <c:extLst>
            <c:ext xmlns:c16="http://schemas.microsoft.com/office/drawing/2014/chart" uri="{C3380CC4-5D6E-409C-BE32-E72D297353CC}">
              <c16:uniqueId val="{00000026-0581-4258-91EB-9249E4188CD7}"/>
            </c:ext>
          </c:extLst>
        </c:ser>
        <c:dLbls>
          <c:showLegendKey val="0"/>
          <c:showVal val="0"/>
          <c:showCatName val="0"/>
          <c:showSerName val="0"/>
          <c:showPercent val="0"/>
          <c:showBubbleSize val="0"/>
          <c:showLeaderLines val="1"/>
        </c:dLbls>
        <c:firstSliceAng val="0"/>
        <c:holeSize val="67"/>
      </c:doughnutChart>
      <c:spPr>
        <a:noFill/>
        <a:ln w="25414">
          <a:noFill/>
        </a:ln>
      </c:spPr>
    </c:plotArea>
    <c:plotVisOnly val="1"/>
    <c:dispBlanksAs val="zero"/>
    <c:showDLblsOverMax val="0"/>
  </c:chart>
  <c:txPr>
    <a:bodyPr/>
    <a:lstStyle/>
    <a:p>
      <a:pPr>
        <a:defRPr sz="1800"/>
      </a:pPr>
      <a:endParaRPr lang="en-US"/>
    </a:p>
  </c:txPr>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248EC9"/>
            </a:solidFill>
            <a:ln>
              <a:solidFill>
                <a:srgbClr val="248EC9"/>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Enhance operational efficiencies</c:v>
                </c:pt>
                <c:pt idx="1">
                  <c:v>Better meet customer  needs</c:v>
                </c:pt>
                <c:pt idx="2">
                  <c:v>Lower total cost of ownership</c:v>
                </c:pt>
              </c:strCache>
            </c:strRef>
          </c:cat>
          <c:val>
            <c:numRef>
              <c:f>Sheet1!$B$3:$B$5</c:f>
              <c:numCache>
                <c:formatCode>0%</c:formatCode>
                <c:ptCount val="3"/>
                <c:pt idx="0">
                  <c:v>0.46</c:v>
                </c:pt>
                <c:pt idx="1">
                  <c:v>0.46</c:v>
                </c:pt>
                <c:pt idx="2">
                  <c:v>0.57999999999999996</c:v>
                </c:pt>
              </c:numCache>
            </c:numRef>
          </c:val>
          <c:extLst>
            <c:ext xmlns:c16="http://schemas.microsoft.com/office/drawing/2014/chart" uri="{C3380CC4-5D6E-409C-BE32-E72D297353CC}">
              <c16:uniqueId val="{00000000-69E3-4E0E-A293-8DF8A7F09F12}"/>
            </c:ext>
          </c:extLst>
        </c:ser>
        <c:dLbls>
          <c:showLegendKey val="0"/>
          <c:showVal val="0"/>
          <c:showCatName val="0"/>
          <c:showSerName val="0"/>
          <c:showPercent val="0"/>
          <c:showBubbleSize val="0"/>
        </c:dLbls>
        <c:gapWidth val="182"/>
        <c:axId val="430452088"/>
        <c:axId val="430452480"/>
      </c:barChart>
      <c:catAx>
        <c:axId val="4304520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30452480"/>
        <c:crosses val="autoZero"/>
        <c:auto val="1"/>
        <c:lblAlgn val="ctr"/>
        <c:lblOffset val="100"/>
        <c:noMultiLvlLbl val="0"/>
      </c:catAx>
      <c:valAx>
        <c:axId val="430452480"/>
        <c:scaling>
          <c:orientation val="minMax"/>
        </c:scaling>
        <c:delete val="1"/>
        <c:axPos val="b"/>
        <c:numFmt formatCode="0%" sourceLinked="1"/>
        <c:majorTickMark val="none"/>
        <c:minorTickMark val="none"/>
        <c:tickLblPos val="nextTo"/>
        <c:crossAx val="430452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090C4"/>
              </a:solidFill>
            </c:spPr>
            <c:extLst>
              <c:ext xmlns:c16="http://schemas.microsoft.com/office/drawing/2014/chart" uri="{C3380CC4-5D6E-409C-BE32-E72D297353CC}">
                <c16:uniqueId val="{00000001-F34D-4617-9FD3-A72861581263}"/>
              </c:ext>
            </c:extLst>
          </c:dPt>
          <c:dPt>
            <c:idx val="1"/>
            <c:bubble3D val="0"/>
            <c:spPr>
              <a:solidFill>
                <a:sysClr val="window" lastClr="FFFFFF">
                  <a:lumMod val="85000"/>
                </a:sysClr>
              </a:solidFill>
            </c:spPr>
            <c:extLst>
              <c:ext xmlns:c16="http://schemas.microsoft.com/office/drawing/2014/chart" uri="{C3380CC4-5D6E-409C-BE32-E72D297353CC}">
                <c16:uniqueId val="{00000003-F34D-4617-9FD3-A72861581263}"/>
              </c:ext>
            </c:extLst>
          </c:dPt>
          <c:dPt>
            <c:idx val="2"/>
            <c:bubble3D val="0"/>
            <c:spPr>
              <a:solidFill>
                <a:srgbClr val="FFFFFF">
                  <a:lumMod val="85000"/>
                </a:srgbClr>
              </a:solidFill>
            </c:spPr>
            <c:extLst>
              <c:ext xmlns:c16="http://schemas.microsoft.com/office/drawing/2014/chart" uri="{C3380CC4-5D6E-409C-BE32-E72D297353CC}">
                <c16:uniqueId val="{00000005-F34D-4617-9FD3-A72861581263}"/>
              </c:ext>
            </c:extLst>
          </c:dPt>
          <c:dPt>
            <c:idx val="3"/>
            <c:bubble3D val="0"/>
            <c:extLst>
              <c:ext xmlns:c16="http://schemas.microsoft.com/office/drawing/2014/chart" uri="{C3380CC4-5D6E-409C-BE32-E72D297353CC}">
                <c16:uniqueId val="{00000006-F34D-4617-9FD3-A72861581263}"/>
              </c:ext>
            </c:extLst>
          </c:dPt>
          <c:dPt>
            <c:idx val="4"/>
            <c:bubble3D val="0"/>
            <c:extLst>
              <c:ext xmlns:c16="http://schemas.microsoft.com/office/drawing/2014/chart" uri="{C3380CC4-5D6E-409C-BE32-E72D297353CC}">
                <c16:uniqueId val="{00000007-F34D-4617-9FD3-A72861581263}"/>
              </c:ext>
            </c:extLst>
          </c:dPt>
          <c:dPt>
            <c:idx val="5"/>
            <c:bubble3D val="0"/>
            <c:extLst>
              <c:ext xmlns:c16="http://schemas.microsoft.com/office/drawing/2014/chart" uri="{C3380CC4-5D6E-409C-BE32-E72D297353CC}">
                <c16:uniqueId val="{00000008-F34D-4617-9FD3-A72861581263}"/>
              </c:ext>
            </c:extLst>
          </c:dPt>
          <c:dPt>
            <c:idx val="6"/>
            <c:bubble3D val="0"/>
            <c:extLst>
              <c:ext xmlns:c16="http://schemas.microsoft.com/office/drawing/2014/chart" uri="{C3380CC4-5D6E-409C-BE32-E72D297353CC}">
                <c16:uniqueId val="{00000009-F34D-4617-9FD3-A72861581263}"/>
              </c:ext>
            </c:extLst>
          </c:dPt>
          <c:dPt>
            <c:idx val="7"/>
            <c:bubble3D val="0"/>
            <c:extLst>
              <c:ext xmlns:c16="http://schemas.microsoft.com/office/drawing/2014/chart" uri="{C3380CC4-5D6E-409C-BE32-E72D297353CC}">
                <c16:uniqueId val="{0000000A-F34D-4617-9FD3-A72861581263}"/>
              </c:ext>
            </c:extLst>
          </c:dPt>
          <c:dPt>
            <c:idx val="8"/>
            <c:bubble3D val="0"/>
            <c:extLst>
              <c:ext xmlns:c16="http://schemas.microsoft.com/office/drawing/2014/chart" uri="{C3380CC4-5D6E-409C-BE32-E72D297353CC}">
                <c16:uniqueId val="{0000000B-F34D-4617-9FD3-A72861581263}"/>
              </c:ext>
            </c:extLst>
          </c:dPt>
          <c:cat>
            <c:numRef>
              <c:f>Sheet1!$A$2:$A$9</c:f>
              <c:numCache>
                <c:formatCode>General</c:formatCode>
                <c:ptCount val="8"/>
              </c:numCache>
            </c:numRef>
          </c:cat>
          <c:val>
            <c:numRef>
              <c:f>Sheet1!$B$2:$B$9</c:f>
              <c:numCache>
                <c:formatCode>0%</c:formatCode>
                <c:ptCount val="8"/>
                <c:pt idx="0">
                  <c:v>0.57999999999999996</c:v>
                </c:pt>
                <c:pt idx="1">
                  <c:v>0.42</c:v>
                </c:pt>
              </c:numCache>
            </c:numRef>
          </c:val>
          <c:extLst>
            <c:ext xmlns:c16="http://schemas.microsoft.com/office/drawing/2014/chart" uri="{C3380CC4-5D6E-409C-BE32-E72D297353CC}">
              <c16:uniqueId val="{0000000C-F34D-4617-9FD3-A72861581263}"/>
            </c:ext>
          </c:extLst>
        </c:ser>
        <c:dLbls>
          <c:showLegendKey val="0"/>
          <c:showVal val="0"/>
          <c:showCatName val="0"/>
          <c:showSerName val="0"/>
          <c:showPercent val="0"/>
          <c:showBubbleSize val="0"/>
          <c:showLeaderLines val="1"/>
        </c:dLbls>
        <c:firstSliceAng val="0"/>
        <c:holeSize val="83"/>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090C4"/>
              </a:solidFill>
            </c:spPr>
            <c:extLst>
              <c:ext xmlns:c16="http://schemas.microsoft.com/office/drawing/2014/chart" uri="{C3380CC4-5D6E-409C-BE32-E72D297353CC}">
                <c16:uniqueId val="{00000001-77D4-49E8-91D6-80275335F839}"/>
              </c:ext>
            </c:extLst>
          </c:dPt>
          <c:dPt>
            <c:idx val="1"/>
            <c:bubble3D val="0"/>
            <c:spPr>
              <a:solidFill>
                <a:sysClr val="window" lastClr="FFFFFF">
                  <a:lumMod val="85000"/>
                </a:sysClr>
              </a:solidFill>
            </c:spPr>
            <c:extLst>
              <c:ext xmlns:c16="http://schemas.microsoft.com/office/drawing/2014/chart" uri="{C3380CC4-5D6E-409C-BE32-E72D297353CC}">
                <c16:uniqueId val="{00000003-77D4-49E8-91D6-80275335F839}"/>
              </c:ext>
            </c:extLst>
          </c:dPt>
          <c:dPt>
            <c:idx val="2"/>
            <c:bubble3D val="0"/>
            <c:spPr>
              <a:solidFill>
                <a:srgbClr val="FFFFFF">
                  <a:lumMod val="85000"/>
                </a:srgbClr>
              </a:solidFill>
            </c:spPr>
            <c:extLst>
              <c:ext xmlns:c16="http://schemas.microsoft.com/office/drawing/2014/chart" uri="{C3380CC4-5D6E-409C-BE32-E72D297353CC}">
                <c16:uniqueId val="{00000005-77D4-49E8-91D6-80275335F839}"/>
              </c:ext>
            </c:extLst>
          </c:dPt>
          <c:dPt>
            <c:idx val="3"/>
            <c:bubble3D val="0"/>
            <c:extLst>
              <c:ext xmlns:c16="http://schemas.microsoft.com/office/drawing/2014/chart" uri="{C3380CC4-5D6E-409C-BE32-E72D297353CC}">
                <c16:uniqueId val="{00000006-77D4-49E8-91D6-80275335F839}"/>
              </c:ext>
            </c:extLst>
          </c:dPt>
          <c:dPt>
            <c:idx val="4"/>
            <c:bubble3D val="0"/>
            <c:extLst>
              <c:ext xmlns:c16="http://schemas.microsoft.com/office/drawing/2014/chart" uri="{C3380CC4-5D6E-409C-BE32-E72D297353CC}">
                <c16:uniqueId val="{00000007-77D4-49E8-91D6-80275335F839}"/>
              </c:ext>
            </c:extLst>
          </c:dPt>
          <c:dPt>
            <c:idx val="5"/>
            <c:bubble3D val="0"/>
            <c:extLst>
              <c:ext xmlns:c16="http://schemas.microsoft.com/office/drawing/2014/chart" uri="{C3380CC4-5D6E-409C-BE32-E72D297353CC}">
                <c16:uniqueId val="{00000008-77D4-49E8-91D6-80275335F839}"/>
              </c:ext>
            </c:extLst>
          </c:dPt>
          <c:dPt>
            <c:idx val="6"/>
            <c:bubble3D val="0"/>
            <c:extLst>
              <c:ext xmlns:c16="http://schemas.microsoft.com/office/drawing/2014/chart" uri="{C3380CC4-5D6E-409C-BE32-E72D297353CC}">
                <c16:uniqueId val="{00000009-77D4-49E8-91D6-80275335F839}"/>
              </c:ext>
            </c:extLst>
          </c:dPt>
          <c:dPt>
            <c:idx val="7"/>
            <c:bubble3D val="0"/>
            <c:extLst>
              <c:ext xmlns:c16="http://schemas.microsoft.com/office/drawing/2014/chart" uri="{C3380CC4-5D6E-409C-BE32-E72D297353CC}">
                <c16:uniqueId val="{0000000A-77D4-49E8-91D6-80275335F839}"/>
              </c:ext>
            </c:extLst>
          </c:dPt>
          <c:dPt>
            <c:idx val="8"/>
            <c:bubble3D val="0"/>
            <c:extLst>
              <c:ext xmlns:c16="http://schemas.microsoft.com/office/drawing/2014/chart" uri="{C3380CC4-5D6E-409C-BE32-E72D297353CC}">
                <c16:uniqueId val="{0000000B-77D4-49E8-91D6-80275335F839}"/>
              </c:ext>
            </c:extLst>
          </c:dPt>
          <c:cat>
            <c:numRef>
              <c:f>Sheet1!$A$2:$A$9</c:f>
              <c:numCache>
                <c:formatCode>General</c:formatCode>
                <c:ptCount val="8"/>
              </c:numCache>
            </c:numRef>
          </c:cat>
          <c:val>
            <c:numRef>
              <c:f>Sheet1!$B$2:$B$9</c:f>
              <c:numCache>
                <c:formatCode>0%</c:formatCode>
                <c:ptCount val="8"/>
                <c:pt idx="0">
                  <c:v>0.46</c:v>
                </c:pt>
                <c:pt idx="1">
                  <c:v>0.54</c:v>
                </c:pt>
              </c:numCache>
            </c:numRef>
          </c:val>
          <c:extLst>
            <c:ext xmlns:c16="http://schemas.microsoft.com/office/drawing/2014/chart" uri="{C3380CC4-5D6E-409C-BE32-E72D297353CC}">
              <c16:uniqueId val="{0000000C-77D4-49E8-91D6-80275335F839}"/>
            </c:ext>
          </c:extLst>
        </c:ser>
        <c:dLbls>
          <c:showLegendKey val="0"/>
          <c:showVal val="0"/>
          <c:showCatName val="0"/>
          <c:showSerName val="0"/>
          <c:showPercent val="0"/>
          <c:showBubbleSize val="0"/>
          <c:showLeaderLines val="1"/>
        </c:dLbls>
        <c:firstSliceAng val="0"/>
        <c:holeSize val="83"/>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090C4"/>
              </a:solidFill>
            </c:spPr>
            <c:extLst>
              <c:ext xmlns:c16="http://schemas.microsoft.com/office/drawing/2014/chart" uri="{C3380CC4-5D6E-409C-BE32-E72D297353CC}">
                <c16:uniqueId val="{00000001-77D4-49E8-91D6-80275335F839}"/>
              </c:ext>
            </c:extLst>
          </c:dPt>
          <c:dPt>
            <c:idx val="1"/>
            <c:bubble3D val="0"/>
            <c:spPr>
              <a:solidFill>
                <a:sysClr val="window" lastClr="FFFFFF">
                  <a:lumMod val="85000"/>
                </a:sysClr>
              </a:solidFill>
            </c:spPr>
            <c:extLst>
              <c:ext xmlns:c16="http://schemas.microsoft.com/office/drawing/2014/chart" uri="{C3380CC4-5D6E-409C-BE32-E72D297353CC}">
                <c16:uniqueId val="{00000003-77D4-49E8-91D6-80275335F839}"/>
              </c:ext>
            </c:extLst>
          </c:dPt>
          <c:dPt>
            <c:idx val="2"/>
            <c:bubble3D val="0"/>
            <c:spPr>
              <a:solidFill>
                <a:srgbClr val="FFFFFF">
                  <a:lumMod val="85000"/>
                </a:srgbClr>
              </a:solidFill>
            </c:spPr>
            <c:extLst>
              <c:ext xmlns:c16="http://schemas.microsoft.com/office/drawing/2014/chart" uri="{C3380CC4-5D6E-409C-BE32-E72D297353CC}">
                <c16:uniqueId val="{00000005-77D4-49E8-91D6-80275335F839}"/>
              </c:ext>
            </c:extLst>
          </c:dPt>
          <c:dPt>
            <c:idx val="3"/>
            <c:bubble3D val="0"/>
            <c:extLst>
              <c:ext xmlns:c16="http://schemas.microsoft.com/office/drawing/2014/chart" uri="{C3380CC4-5D6E-409C-BE32-E72D297353CC}">
                <c16:uniqueId val="{00000006-77D4-49E8-91D6-80275335F839}"/>
              </c:ext>
            </c:extLst>
          </c:dPt>
          <c:dPt>
            <c:idx val="4"/>
            <c:bubble3D val="0"/>
            <c:extLst>
              <c:ext xmlns:c16="http://schemas.microsoft.com/office/drawing/2014/chart" uri="{C3380CC4-5D6E-409C-BE32-E72D297353CC}">
                <c16:uniqueId val="{00000007-77D4-49E8-91D6-80275335F839}"/>
              </c:ext>
            </c:extLst>
          </c:dPt>
          <c:dPt>
            <c:idx val="5"/>
            <c:bubble3D val="0"/>
            <c:extLst>
              <c:ext xmlns:c16="http://schemas.microsoft.com/office/drawing/2014/chart" uri="{C3380CC4-5D6E-409C-BE32-E72D297353CC}">
                <c16:uniqueId val="{00000008-77D4-49E8-91D6-80275335F839}"/>
              </c:ext>
            </c:extLst>
          </c:dPt>
          <c:dPt>
            <c:idx val="6"/>
            <c:bubble3D val="0"/>
            <c:extLst>
              <c:ext xmlns:c16="http://schemas.microsoft.com/office/drawing/2014/chart" uri="{C3380CC4-5D6E-409C-BE32-E72D297353CC}">
                <c16:uniqueId val="{00000009-77D4-49E8-91D6-80275335F839}"/>
              </c:ext>
            </c:extLst>
          </c:dPt>
          <c:dPt>
            <c:idx val="7"/>
            <c:bubble3D val="0"/>
            <c:extLst>
              <c:ext xmlns:c16="http://schemas.microsoft.com/office/drawing/2014/chart" uri="{C3380CC4-5D6E-409C-BE32-E72D297353CC}">
                <c16:uniqueId val="{0000000A-77D4-49E8-91D6-80275335F839}"/>
              </c:ext>
            </c:extLst>
          </c:dPt>
          <c:dPt>
            <c:idx val="8"/>
            <c:bubble3D val="0"/>
            <c:extLst>
              <c:ext xmlns:c16="http://schemas.microsoft.com/office/drawing/2014/chart" uri="{C3380CC4-5D6E-409C-BE32-E72D297353CC}">
                <c16:uniqueId val="{0000000B-77D4-49E8-91D6-80275335F839}"/>
              </c:ext>
            </c:extLst>
          </c:dPt>
          <c:cat>
            <c:numRef>
              <c:f>Sheet1!$A$2:$A$9</c:f>
              <c:numCache>
                <c:formatCode>General</c:formatCode>
                <c:ptCount val="8"/>
              </c:numCache>
            </c:numRef>
          </c:cat>
          <c:val>
            <c:numRef>
              <c:f>Sheet1!$B$2:$B$9</c:f>
              <c:numCache>
                <c:formatCode>0%</c:formatCode>
                <c:ptCount val="8"/>
                <c:pt idx="0">
                  <c:v>0.46</c:v>
                </c:pt>
                <c:pt idx="1">
                  <c:v>0.54</c:v>
                </c:pt>
              </c:numCache>
            </c:numRef>
          </c:val>
          <c:extLst>
            <c:ext xmlns:c16="http://schemas.microsoft.com/office/drawing/2014/chart" uri="{C3380CC4-5D6E-409C-BE32-E72D297353CC}">
              <c16:uniqueId val="{0000000C-77D4-49E8-91D6-80275335F839}"/>
            </c:ext>
          </c:extLst>
        </c:ser>
        <c:dLbls>
          <c:showLegendKey val="0"/>
          <c:showVal val="0"/>
          <c:showCatName val="0"/>
          <c:showSerName val="0"/>
          <c:showPercent val="0"/>
          <c:showBubbleSize val="0"/>
          <c:showLeaderLines val="1"/>
        </c:dLbls>
        <c:firstSliceAng val="0"/>
        <c:holeSize val="83"/>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09181664791901"/>
          <c:y val="5.2165354330708659E-2"/>
          <c:w val="0.5970034214473191"/>
          <c:h val="0.82688203037120356"/>
        </c:manualLayout>
      </c:layout>
      <c:barChart>
        <c:barDir val="col"/>
        <c:grouping val="percentStacked"/>
        <c:varyColors val="0"/>
        <c:ser>
          <c:idx val="0"/>
          <c:order val="0"/>
          <c:tx>
            <c:strRef>
              <c:f>Sheet1!$B$1</c:f>
              <c:strCache>
                <c:ptCount val="1"/>
                <c:pt idx="0">
                  <c:v>Series 1</c:v>
                </c:pt>
              </c:strCache>
            </c:strRef>
          </c:tx>
          <c:spPr>
            <a:solidFill>
              <a:srgbClr val="248EC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 years ago</c:v>
                </c:pt>
                <c:pt idx="1">
                  <c:v>Today</c:v>
                </c:pt>
                <c:pt idx="2">
                  <c:v>2 years from now</c:v>
                </c:pt>
              </c:strCache>
            </c:strRef>
          </c:cat>
          <c:val>
            <c:numRef>
              <c:f>Sheet1!$B$2:$B$4</c:f>
              <c:numCache>
                <c:formatCode>0%</c:formatCode>
                <c:ptCount val="3"/>
                <c:pt idx="0">
                  <c:v>0.44</c:v>
                </c:pt>
                <c:pt idx="1">
                  <c:v>0.44</c:v>
                </c:pt>
                <c:pt idx="2">
                  <c:v>0.44</c:v>
                </c:pt>
              </c:numCache>
            </c:numRef>
          </c:val>
          <c:extLst>
            <c:ext xmlns:c16="http://schemas.microsoft.com/office/drawing/2014/chart" uri="{C3380CC4-5D6E-409C-BE32-E72D297353CC}">
              <c16:uniqueId val="{00000000-C79D-4547-A49D-23052B350AB9}"/>
            </c:ext>
          </c:extLst>
        </c:ser>
        <c:ser>
          <c:idx val="1"/>
          <c:order val="1"/>
          <c:tx>
            <c:strRef>
              <c:f>Sheet1!$C$1</c:f>
              <c:strCache>
                <c:ptCount val="1"/>
                <c:pt idx="0">
                  <c:v>Series 2</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 years ago</c:v>
                </c:pt>
                <c:pt idx="1">
                  <c:v>Today</c:v>
                </c:pt>
                <c:pt idx="2">
                  <c:v>2 years from now</c:v>
                </c:pt>
              </c:strCache>
            </c:strRef>
          </c:cat>
          <c:val>
            <c:numRef>
              <c:f>Sheet1!$C$2:$C$4</c:f>
              <c:numCache>
                <c:formatCode>0%</c:formatCode>
                <c:ptCount val="3"/>
                <c:pt idx="0">
                  <c:v>0.28000000000000003</c:v>
                </c:pt>
                <c:pt idx="1">
                  <c:v>0.28000000000000003</c:v>
                </c:pt>
                <c:pt idx="2">
                  <c:v>0.28000000000000003</c:v>
                </c:pt>
              </c:numCache>
            </c:numRef>
          </c:val>
          <c:extLst>
            <c:ext xmlns:c16="http://schemas.microsoft.com/office/drawing/2014/chart" uri="{C3380CC4-5D6E-409C-BE32-E72D297353CC}">
              <c16:uniqueId val="{00000001-C79D-4547-A49D-23052B350AB9}"/>
            </c:ext>
          </c:extLst>
        </c:ser>
        <c:ser>
          <c:idx val="2"/>
          <c:order val="2"/>
          <c:tx>
            <c:strRef>
              <c:f>Sheet1!$D$1</c:f>
              <c:strCache>
                <c:ptCount val="1"/>
                <c:pt idx="0">
                  <c:v>Series 3</c:v>
                </c:pt>
              </c:strCache>
            </c:strRef>
          </c:tx>
          <c:spPr>
            <a:solidFill>
              <a:srgbClr val="03BDE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 years ago</c:v>
                </c:pt>
                <c:pt idx="1">
                  <c:v>Today</c:v>
                </c:pt>
                <c:pt idx="2">
                  <c:v>2 years from now</c:v>
                </c:pt>
              </c:strCache>
            </c:strRef>
          </c:cat>
          <c:val>
            <c:numRef>
              <c:f>Sheet1!$D$2:$D$4</c:f>
              <c:numCache>
                <c:formatCode>0%</c:formatCode>
                <c:ptCount val="3"/>
                <c:pt idx="0">
                  <c:v>0.28000000000000003</c:v>
                </c:pt>
                <c:pt idx="1">
                  <c:v>0.28000000000000003</c:v>
                </c:pt>
                <c:pt idx="2">
                  <c:v>0.28000000000000003</c:v>
                </c:pt>
              </c:numCache>
            </c:numRef>
          </c:val>
          <c:extLst>
            <c:ext xmlns:c16="http://schemas.microsoft.com/office/drawing/2014/chart" uri="{C3380CC4-5D6E-409C-BE32-E72D297353CC}">
              <c16:uniqueId val="{00000002-C79D-4547-A49D-23052B350AB9}"/>
            </c:ext>
          </c:extLst>
        </c:ser>
        <c:dLbls>
          <c:showLegendKey val="0"/>
          <c:showVal val="0"/>
          <c:showCatName val="0"/>
          <c:showSerName val="0"/>
          <c:showPercent val="0"/>
          <c:showBubbleSize val="0"/>
        </c:dLbls>
        <c:gapWidth val="150"/>
        <c:overlap val="100"/>
        <c:axId val="468544504"/>
        <c:axId val="468544896"/>
      </c:barChart>
      <c:catAx>
        <c:axId val="468544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68544896"/>
        <c:crosses val="autoZero"/>
        <c:auto val="1"/>
        <c:lblAlgn val="ctr"/>
        <c:lblOffset val="100"/>
        <c:noMultiLvlLbl val="0"/>
      </c:catAx>
      <c:valAx>
        <c:axId val="468544896"/>
        <c:scaling>
          <c:orientation val="minMax"/>
        </c:scaling>
        <c:delete val="1"/>
        <c:axPos val="l"/>
        <c:numFmt formatCode="0%" sourceLinked="1"/>
        <c:majorTickMark val="none"/>
        <c:minorTickMark val="none"/>
        <c:tickLblPos val="nextTo"/>
        <c:crossAx val="468544504"/>
        <c:crosses val="autoZero"/>
        <c:crossBetween val="between"/>
        <c:majorUnit val="0.2"/>
        <c:min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0.6178</cdr:x>
      <cdr:y>0.05195</cdr:y>
    </cdr:from>
    <cdr:to>
      <cdr:x>0.71387</cdr:x>
      <cdr:y>0.16522</cdr:y>
    </cdr:to>
    <cdr:sp macro="" textlink="">
      <cdr:nvSpPr>
        <cdr:cNvPr id="2" name="TextBox 2"/>
        <cdr:cNvSpPr txBox="1"/>
      </cdr:nvSpPr>
      <cdr:spPr>
        <a:xfrm xmlns:a="http://schemas.openxmlformats.org/drawingml/2006/main">
          <a:off x="2309086" y="141172"/>
          <a:ext cx="359073"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16%</a:t>
          </a:r>
        </a:p>
      </cdr:txBody>
    </cdr:sp>
  </cdr:relSizeAnchor>
  <cdr:relSizeAnchor xmlns:cdr="http://schemas.openxmlformats.org/drawingml/2006/chartDrawing">
    <cdr:from>
      <cdr:x>0.76003</cdr:x>
      <cdr:y>0.32238</cdr:y>
    </cdr:from>
    <cdr:to>
      <cdr:x>0.8561</cdr:x>
      <cdr:y>0.43565</cdr:y>
    </cdr:to>
    <cdr:sp macro="" textlink="">
      <cdr:nvSpPr>
        <cdr:cNvPr id="3" name="TextBox 2"/>
        <cdr:cNvSpPr txBox="1"/>
      </cdr:nvSpPr>
      <cdr:spPr>
        <a:xfrm xmlns:a="http://schemas.openxmlformats.org/drawingml/2006/main">
          <a:off x="2840692" y="876000"/>
          <a:ext cx="359073"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13%</a:t>
          </a:r>
        </a:p>
      </cdr:txBody>
    </cdr:sp>
  </cdr:relSizeAnchor>
  <cdr:relSizeAnchor xmlns:cdr="http://schemas.openxmlformats.org/drawingml/2006/chartDrawing">
    <cdr:from>
      <cdr:x>0.72599</cdr:x>
      <cdr:y>0.61617</cdr:y>
    </cdr:from>
    <cdr:to>
      <cdr:x>0.82206</cdr:x>
      <cdr:y>0.72944</cdr:y>
    </cdr:to>
    <cdr:sp macro="" textlink="">
      <cdr:nvSpPr>
        <cdr:cNvPr id="4" name="TextBox 1"/>
        <cdr:cNvSpPr txBox="1"/>
      </cdr:nvSpPr>
      <cdr:spPr>
        <a:xfrm xmlns:a="http://schemas.openxmlformats.org/drawingml/2006/main">
          <a:off x="2713449" y="1674305"/>
          <a:ext cx="359073"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13%</a:t>
          </a:r>
        </a:p>
      </cdr:txBody>
    </cdr:sp>
  </cdr:relSizeAnchor>
  <cdr:relSizeAnchor xmlns:cdr="http://schemas.openxmlformats.org/drawingml/2006/chartDrawing">
    <cdr:from>
      <cdr:x>0.58317</cdr:x>
      <cdr:y>0.76892</cdr:y>
    </cdr:from>
    <cdr:to>
      <cdr:x>0.65265</cdr:x>
      <cdr:y>0.88219</cdr:y>
    </cdr:to>
    <cdr:sp macro="" textlink="">
      <cdr:nvSpPr>
        <cdr:cNvPr id="5" name="TextBox 1"/>
        <cdr:cNvSpPr txBox="1"/>
      </cdr:nvSpPr>
      <cdr:spPr>
        <a:xfrm xmlns:a="http://schemas.openxmlformats.org/drawingml/2006/main">
          <a:off x="2179650" y="2089368"/>
          <a:ext cx="259686"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8%</a:t>
          </a:r>
        </a:p>
      </cdr:txBody>
    </cdr:sp>
  </cdr:relSizeAnchor>
  <cdr:relSizeAnchor xmlns:cdr="http://schemas.openxmlformats.org/drawingml/2006/chartDrawing">
    <cdr:from>
      <cdr:x>0.30721</cdr:x>
      <cdr:y>0.68085</cdr:y>
    </cdr:from>
    <cdr:to>
      <cdr:x>0.37669</cdr:x>
      <cdr:y>0.79411</cdr:y>
    </cdr:to>
    <cdr:sp macro="" textlink="">
      <cdr:nvSpPr>
        <cdr:cNvPr id="6" name="TextBox 1"/>
        <cdr:cNvSpPr txBox="1"/>
      </cdr:nvSpPr>
      <cdr:spPr>
        <a:xfrm xmlns:a="http://schemas.openxmlformats.org/drawingml/2006/main">
          <a:off x="1148239" y="1850043"/>
          <a:ext cx="259686"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8%</a:t>
          </a:r>
        </a:p>
      </cdr:txBody>
    </cdr:sp>
  </cdr:relSizeAnchor>
  <cdr:relSizeAnchor xmlns:cdr="http://schemas.openxmlformats.org/drawingml/2006/chartDrawing">
    <cdr:from>
      <cdr:x>0.44544</cdr:x>
      <cdr:y>0.76955</cdr:y>
    </cdr:from>
    <cdr:to>
      <cdr:x>0.51492</cdr:x>
      <cdr:y>0.88282</cdr:y>
    </cdr:to>
    <cdr:sp macro="" textlink="">
      <cdr:nvSpPr>
        <cdr:cNvPr id="7" name="TextBox 1"/>
        <cdr:cNvSpPr txBox="1"/>
      </cdr:nvSpPr>
      <cdr:spPr>
        <a:xfrm xmlns:a="http://schemas.openxmlformats.org/drawingml/2006/main">
          <a:off x="1664888" y="2091082"/>
          <a:ext cx="259686"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8%</a:t>
          </a:r>
        </a:p>
      </cdr:txBody>
    </cdr:sp>
  </cdr:relSizeAnchor>
  <cdr:relSizeAnchor xmlns:cdr="http://schemas.openxmlformats.org/drawingml/2006/chartDrawing">
    <cdr:from>
      <cdr:x>0.24024</cdr:x>
      <cdr:y>0.54829</cdr:y>
    </cdr:from>
    <cdr:to>
      <cdr:x>0.30972</cdr:x>
      <cdr:y>0.66155</cdr:y>
    </cdr:to>
    <cdr:sp macro="" textlink="">
      <cdr:nvSpPr>
        <cdr:cNvPr id="8" name="TextBox 1"/>
        <cdr:cNvSpPr txBox="1"/>
      </cdr:nvSpPr>
      <cdr:spPr>
        <a:xfrm xmlns:a="http://schemas.openxmlformats.org/drawingml/2006/main">
          <a:off x="897924" y="1489840"/>
          <a:ext cx="259686"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7%</a:t>
          </a:r>
        </a:p>
      </cdr:txBody>
    </cdr:sp>
  </cdr:relSizeAnchor>
  <cdr:relSizeAnchor xmlns:cdr="http://schemas.openxmlformats.org/drawingml/2006/chartDrawing">
    <cdr:from>
      <cdr:x>0.21614</cdr:x>
      <cdr:y>0.41373</cdr:y>
    </cdr:from>
    <cdr:to>
      <cdr:x>0.28562</cdr:x>
      <cdr:y>0.52699</cdr:y>
    </cdr:to>
    <cdr:sp macro="" textlink="">
      <cdr:nvSpPr>
        <cdr:cNvPr id="9" name="TextBox 1"/>
        <cdr:cNvSpPr txBox="1"/>
      </cdr:nvSpPr>
      <cdr:spPr>
        <a:xfrm xmlns:a="http://schemas.openxmlformats.org/drawingml/2006/main">
          <a:off x="807839" y="1124201"/>
          <a:ext cx="259686"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5%</a:t>
          </a:r>
        </a:p>
      </cdr:txBody>
    </cdr:sp>
  </cdr:relSizeAnchor>
  <cdr:relSizeAnchor xmlns:cdr="http://schemas.openxmlformats.org/drawingml/2006/chartDrawing">
    <cdr:from>
      <cdr:x>0.2268</cdr:x>
      <cdr:y>0.28876</cdr:y>
    </cdr:from>
    <cdr:to>
      <cdr:x>0.29628</cdr:x>
      <cdr:y>0.40203</cdr:y>
    </cdr:to>
    <cdr:sp macro="" textlink="">
      <cdr:nvSpPr>
        <cdr:cNvPr id="10" name="TextBox 1"/>
        <cdr:cNvSpPr txBox="1"/>
      </cdr:nvSpPr>
      <cdr:spPr>
        <a:xfrm xmlns:a="http://schemas.openxmlformats.org/drawingml/2006/main">
          <a:off x="847682" y="784640"/>
          <a:ext cx="259686"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5%</a:t>
          </a:r>
        </a:p>
      </cdr:txBody>
    </cdr:sp>
  </cdr:relSizeAnchor>
  <cdr:relSizeAnchor xmlns:cdr="http://schemas.openxmlformats.org/drawingml/2006/chartDrawing">
    <cdr:from>
      <cdr:x>0.26004</cdr:x>
      <cdr:y>0.1726</cdr:y>
    </cdr:from>
    <cdr:to>
      <cdr:x>0.32952</cdr:x>
      <cdr:y>0.28586</cdr:y>
    </cdr:to>
    <cdr:sp macro="" textlink="">
      <cdr:nvSpPr>
        <cdr:cNvPr id="11" name="TextBox 1"/>
        <cdr:cNvSpPr txBox="1"/>
      </cdr:nvSpPr>
      <cdr:spPr>
        <a:xfrm xmlns:a="http://schemas.openxmlformats.org/drawingml/2006/main">
          <a:off x="971920" y="468987"/>
          <a:ext cx="259686"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5%</a:t>
          </a:r>
        </a:p>
      </cdr:txBody>
    </cdr:sp>
  </cdr:relSizeAnchor>
  <cdr:relSizeAnchor xmlns:cdr="http://schemas.openxmlformats.org/drawingml/2006/chartDrawing">
    <cdr:from>
      <cdr:x>0.30445</cdr:x>
      <cdr:y>0.1027</cdr:y>
    </cdr:from>
    <cdr:to>
      <cdr:x>0.37393</cdr:x>
      <cdr:y>0.21597</cdr:y>
    </cdr:to>
    <cdr:sp macro="" textlink="">
      <cdr:nvSpPr>
        <cdr:cNvPr id="12" name="TextBox 1"/>
        <cdr:cNvSpPr txBox="1"/>
      </cdr:nvSpPr>
      <cdr:spPr>
        <a:xfrm xmlns:a="http://schemas.openxmlformats.org/drawingml/2006/main">
          <a:off x="1137908" y="279059"/>
          <a:ext cx="259686"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3%</a:t>
          </a:r>
        </a:p>
      </cdr:txBody>
    </cdr:sp>
  </cdr:relSizeAnchor>
  <cdr:relSizeAnchor xmlns:cdr="http://schemas.openxmlformats.org/drawingml/2006/chartDrawing">
    <cdr:from>
      <cdr:x>0.35037</cdr:x>
      <cdr:y>0.04617</cdr:y>
    </cdr:from>
    <cdr:to>
      <cdr:x>0.41985</cdr:x>
      <cdr:y>0.15943</cdr:y>
    </cdr:to>
    <cdr:sp macro="" textlink="">
      <cdr:nvSpPr>
        <cdr:cNvPr id="13" name="TextBox 1"/>
        <cdr:cNvSpPr txBox="1"/>
      </cdr:nvSpPr>
      <cdr:spPr>
        <a:xfrm xmlns:a="http://schemas.openxmlformats.org/drawingml/2006/main">
          <a:off x="1309552" y="125447"/>
          <a:ext cx="259686" cy="307777"/>
        </a:xfrm>
        <a:prstGeom xmlns:a="http://schemas.openxmlformats.org/drawingml/2006/main" prst="rect">
          <a:avLst/>
        </a:prstGeom>
        <a:noFill xmlns:a="http://schemas.openxmlformats.org/drawingml/2006/main"/>
      </cdr:spPr>
      <cdr:txBody>
        <a:bodyPr xmlns:a="http://schemas.openxmlformats.org/drawingml/2006/main" wrap="none" lIns="0" tIns="9144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100000"/>
            </a:lnSpc>
            <a:spcBef>
              <a:spcPts val="900"/>
            </a:spcBef>
          </a:pPr>
          <a:r>
            <a:rPr lang="en-US" sz="1400" dirty="0">
              <a:solidFill>
                <a:schemeClr val="bg1"/>
              </a:solidFill>
              <a:latin typeface="Arial" pitchFamily="34" charset="0"/>
              <a:cs typeface="Arial" pitchFamily="34" charset="0"/>
            </a:rPr>
            <a:t>3%</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99E1-2F6C-1143-9DF8-8ECBCD01D041}" type="datetimeFigureOut">
              <a:rPr lang="en-US" smtClean="0"/>
              <a:pPr/>
              <a:t>11/20/2017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454D96-FAC3-2D49-827B-F309FAD9DE71}" type="slidenum">
              <a:rPr lang="en-US" smtClean="0"/>
              <a:pPr/>
              <a:t>‹#›</a:t>
            </a:fld>
            <a:endParaRPr lang="en-US"/>
          </a:p>
        </p:txBody>
      </p:sp>
    </p:spTree>
    <p:extLst>
      <p:ext uri="{BB962C8B-B14F-4D97-AF65-F5344CB8AC3E}">
        <p14:creationId xmlns:p14="http://schemas.microsoft.com/office/powerpoint/2010/main" val="34301494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latin typeface="Arial" charset="0"/>
              </a:defRPr>
            </a:lvl1pPr>
          </a:lstStyle>
          <a:p>
            <a:fld id="{05C4898A-41A8-49D6-8E48-9D853EBFDD60}" type="slidenum">
              <a:rPr lang="en-US"/>
              <a:pPr/>
              <a:t>‹#›</a:t>
            </a:fld>
            <a:endParaRPr lang="en-US"/>
          </a:p>
        </p:txBody>
      </p:sp>
    </p:spTree>
    <p:extLst>
      <p:ext uri="{BB962C8B-B14F-4D97-AF65-F5344CB8AC3E}">
        <p14:creationId xmlns:p14="http://schemas.microsoft.com/office/powerpoint/2010/main" val="287703801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bm.biz/Bd4uz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ibm.biz/Bd4uz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ibm.biz/Bd4uzw"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bm.biz/Bd4uzw"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[1] IBM Institute for Business Value Hybrid Cloud Survey 2016</a:t>
            </a:r>
            <a:r>
              <a:rPr lang="en-US" baseline="0" dirty="0"/>
              <a:t> </a:t>
            </a:r>
            <a:r>
              <a:rPr lang="en-US" dirty="0"/>
              <a:t>(n=50), Q2. </a:t>
            </a:r>
            <a:r>
              <a:rPr lang="en-US" sz="1200" kern="1200" dirty="0">
                <a:solidFill>
                  <a:schemeClr val="tx1"/>
                </a:solidFill>
                <a:effectLst/>
                <a:latin typeface="Arial" charset="0"/>
                <a:ea typeface="MS PGothic" pitchFamily="34" charset="-128"/>
                <a:cs typeface="Arial" charset="0"/>
              </a:rPr>
              <a:t>Please specify your role</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[2]</a:t>
            </a:r>
            <a:r>
              <a:rPr lang="en-US" baseline="0" dirty="0"/>
              <a:t> </a:t>
            </a:r>
            <a:r>
              <a:rPr lang="en-US" dirty="0"/>
              <a:t>IBM Institute for Business Value Hybrid Cloud Survey 2016 (n=50), </a:t>
            </a:r>
            <a:r>
              <a:rPr lang="en-US" sz="1200" kern="1200" dirty="0">
                <a:solidFill>
                  <a:schemeClr val="tx1"/>
                </a:solidFill>
                <a:effectLst/>
                <a:latin typeface="Arial" charset="0"/>
                <a:ea typeface="MS PGothic" pitchFamily="34" charset="-128"/>
                <a:cs typeface="Arial" charset="0"/>
              </a:rPr>
              <a:t>Q5. Where is the headquarters of your organization located?</a:t>
            </a:r>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1920856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80000"/>
              </a:lnSpc>
              <a:spcBef>
                <a:spcPct val="0"/>
              </a:spcBef>
              <a:spcAft>
                <a:spcPct val="0"/>
              </a:spcAft>
              <a:buClr>
                <a:schemeClr val="folHlink"/>
              </a:buClr>
              <a:buSzPct val="80000"/>
              <a:buFont typeface="Wingdings" panose="05000000000000000000" pitchFamily="2" charset="2"/>
              <a:buNone/>
              <a:tabLst/>
              <a:defRPr/>
            </a:pPr>
            <a:r>
              <a:rPr lang="en-US" sz="1400" dirty="0"/>
              <a:t>Source:</a:t>
            </a:r>
          </a:p>
          <a:p>
            <a:pPr marL="171450" marR="0" lvl="0" indent="-171450" algn="l" defTabSz="914400" rtl="0" eaLnBrk="1" fontAlgn="base" latinLnBrk="0" hangingPunct="1">
              <a:lnSpc>
                <a:spcPct val="80000"/>
              </a:lnSpc>
              <a:spcBef>
                <a:spcPct val="0"/>
              </a:spcBef>
              <a:spcAft>
                <a:spcPct val="0"/>
              </a:spcAft>
              <a:buClr>
                <a:schemeClr val="folHlink"/>
              </a:buClr>
              <a:buSzPct val="80000"/>
              <a:buFont typeface="Wingdings" panose="05000000000000000000" pitchFamily="2" charset="2"/>
              <a:buNone/>
              <a:tabLst/>
              <a:defRPr/>
            </a:pPr>
            <a:r>
              <a:rPr lang="en-US" sz="1400" dirty="0"/>
              <a:t>[1] Berman, Saul; Marshall,</a:t>
            </a:r>
            <a:r>
              <a:rPr lang="en-US" sz="1400" baseline="0" dirty="0"/>
              <a:t> Anthony; and </a:t>
            </a:r>
            <a:r>
              <a:rPr lang="en-US" altLang="x-none" sz="1400" b="0" dirty="0" err="1">
                <a:ea typeface="ＭＳ Ｐゴシック" charset="-128"/>
              </a:rPr>
              <a:t>Kesterson</a:t>
            </a:r>
            <a:r>
              <a:rPr lang="en-US" altLang="x-none" sz="1400" b="0" dirty="0">
                <a:ea typeface="ＭＳ Ｐゴシック" charset="-128"/>
              </a:rPr>
              <a:t>-Townes, Lynn.</a:t>
            </a:r>
            <a:r>
              <a:rPr lang="en-US" altLang="x-none" sz="1400" b="0" baseline="0" dirty="0">
                <a:ea typeface="ＭＳ Ｐゴシック" charset="-128"/>
              </a:rPr>
              <a:t> ‘The power of cloud: </a:t>
            </a:r>
            <a:r>
              <a:rPr lang="en-US" altLang="x-none" sz="1400" i="0" dirty="0">
                <a:ea typeface="MS PGothic" charset="-128"/>
                <a:cs typeface="MS PGothic" charset="-128"/>
              </a:rPr>
              <a:t>Driving business model innovation’. </a:t>
            </a:r>
            <a:r>
              <a:rPr lang="en-US" sz="1400" b="0" i="0" u="none" strike="noStrike" kern="1200" baseline="0" dirty="0">
                <a:solidFill>
                  <a:schemeClr val="tx1"/>
                </a:solidFill>
                <a:latin typeface="Arial" charset="0"/>
                <a:ea typeface="MS PGothic" pitchFamily="34" charset="-128"/>
                <a:cs typeface="MS PGothic" charset="0"/>
              </a:rPr>
              <a:t>IBM Institute for Business Value. February 2012. </a:t>
            </a:r>
            <a:r>
              <a:rPr lang="en-US" altLang="ja-JP" sz="1400" dirty="0">
                <a:solidFill>
                  <a:schemeClr val="bg1">
                    <a:lumMod val="50000"/>
                  </a:schemeClr>
                </a:solidFill>
                <a:latin typeface="Arial" charset="0"/>
                <a:hlinkClick r:id="rId3"/>
              </a:rPr>
              <a:t>https://ibm.biz/Bd4uzw</a:t>
            </a:r>
            <a:endParaRPr lang="en-US" altLang="en-US" sz="140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400" dirty="0">
                <a:latin typeface="Arial" panose="020B0604020202020204" pitchFamily="34" charset="0"/>
                <a:ea typeface="ＭＳ Ｐゴシック" panose="020B0600070205080204" pitchFamily="34" charset="-128"/>
              </a:rPr>
              <a:t>The six cloud business enablers are applicable whether</a:t>
            </a:r>
            <a:r>
              <a:rPr lang="en-US" altLang="en-US" sz="1200" b="0" dirty="0">
                <a:latin typeface="Arial" panose="020B0604020202020204" pitchFamily="34" charset="0"/>
                <a:ea typeface="ＭＳ Ｐゴシック" panose="020B0600070205080204" pitchFamily="34" charset="-128"/>
              </a:rPr>
              <a:t> </a:t>
            </a:r>
            <a:r>
              <a:rPr lang="en-US" altLang="en-US" sz="1400" dirty="0">
                <a:latin typeface="Arial" panose="020B0604020202020204" pitchFamily="34" charset="0"/>
                <a:ea typeface="ＭＳ Ｐゴシック" panose="020B0600070205080204" pitchFamily="34" charset="-128"/>
              </a:rPr>
              <a:t>your cloud strategy involves becoming a consumer or a provider of cloud-based offerings – or includes elements of both </a:t>
            </a:r>
            <a:endParaRPr lang="en-US" altLang="en-US" sz="12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200" u="sng" dirty="0">
                <a:latin typeface="Arial" panose="020B0604020202020204" pitchFamily="34" charset="0"/>
                <a:ea typeface="ＭＳ Ｐゴシック" panose="020B0600070205080204" pitchFamily="34" charset="-128"/>
              </a:rPr>
              <a:t>Cost flexibility –</a:t>
            </a:r>
            <a:r>
              <a:rPr lang="en-US" altLang="en-US" sz="1200" dirty="0">
                <a:latin typeface="Arial" panose="020B0604020202020204" pitchFamily="34" charset="0"/>
                <a:ea typeface="ＭＳ Ｐゴシック" panose="020B0600070205080204" pitchFamily="34" charset="-128"/>
              </a:rPr>
              <a:t> </a:t>
            </a: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200" dirty="0">
                <a:latin typeface="Arial" panose="020B0604020202020204" pitchFamily="34" charset="0"/>
                <a:ea typeface="ＭＳ Ｐゴシック" panose="020B0600070205080204" pitchFamily="34" charset="-128"/>
              </a:rPr>
              <a:t>1)</a:t>
            </a:r>
            <a:r>
              <a:rPr lang="en-US" altLang="en-US" sz="800" dirty="0">
                <a:latin typeface="Arial" panose="020B0604020202020204" pitchFamily="34" charset="0"/>
                <a:ea typeface="ＭＳ Ｐゴシック" panose="020B0600070205080204" pitchFamily="34" charset="-128"/>
              </a:rPr>
              <a:t>Shift capex to </a:t>
            </a:r>
            <a:r>
              <a:rPr lang="en-US" altLang="en-US" sz="800" dirty="0" err="1">
                <a:latin typeface="Arial" panose="020B0604020202020204" pitchFamily="34" charset="0"/>
                <a:ea typeface="ＭＳ Ｐゴシック" panose="020B0600070205080204" pitchFamily="34" charset="-128"/>
              </a:rPr>
              <a:t>opex</a:t>
            </a:r>
            <a:r>
              <a:rPr lang="en-US" altLang="en-US" sz="800" dirty="0">
                <a:latin typeface="Arial" panose="020B0604020202020204" pitchFamily="34" charset="0"/>
                <a:ea typeface="ＭＳ Ｐゴシック" panose="020B0600070205080204" pitchFamily="34" charset="-128"/>
              </a:rPr>
              <a:t>;</a:t>
            </a:r>
            <a:r>
              <a:rPr lang="en-US" altLang="en-US" sz="800" b="0" dirty="0">
                <a:latin typeface="Arial" panose="020B0604020202020204" pitchFamily="34" charset="0"/>
                <a:ea typeface="ＭＳ Ｐゴシック" panose="020B0600070205080204" pitchFamily="34" charset="-128"/>
              </a:rPr>
              <a:t> - </a:t>
            </a:r>
            <a:r>
              <a:rPr lang="en-US" altLang="en-US" sz="1200" b="0" dirty="0">
                <a:latin typeface="Arial" panose="020B0604020202020204" pitchFamily="34" charset="0"/>
                <a:ea typeface="ＭＳ Ｐゴシック" panose="020B0600070205080204" pitchFamily="34" charset="-128"/>
              </a:rPr>
              <a:t>IT </a:t>
            </a:r>
            <a:r>
              <a:rPr lang="en-US" altLang="en-US" sz="1200" b="0" dirty="0" err="1">
                <a:latin typeface="Arial" panose="020B0604020202020204" pitchFamily="34" charset="0"/>
                <a:ea typeface="ＭＳ Ｐゴシック" panose="020B0600070205080204" pitchFamily="34" charset="-128"/>
              </a:rPr>
              <a:t>CapEx</a:t>
            </a:r>
            <a:r>
              <a:rPr lang="en-US" altLang="en-US" sz="1200" b="0" dirty="0">
                <a:latin typeface="Arial" panose="020B0604020202020204" pitchFamily="34" charset="0"/>
                <a:ea typeface="ＭＳ Ｐゴシック" panose="020B0600070205080204" pitchFamily="34" charset="-128"/>
              </a:rPr>
              <a:t> is money spent on acquiring physical assets for the purpose of running business.  Examples of IT </a:t>
            </a:r>
            <a:r>
              <a:rPr lang="en-US" altLang="en-US" sz="1200" b="0" dirty="0" err="1">
                <a:latin typeface="Arial" panose="020B0604020202020204" pitchFamily="34" charset="0"/>
                <a:ea typeface="ＭＳ Ｐゴシック" panose="020B0600070205080204" pitchFamily="34" charset="-128"/>
              </a:rPr>
              <a:t>CapEx</a:t>
            </a:r>
            <a:r>
              <a:rPr lang="en-US" altLang="en-US" sz="1200" b="0" dirty="0">
                <a:latin typeface="Arial" panose="020B0604020202020204" pitchFamily="34" charset="0"/>
                <a:ea typeface="ＭＳ Ｐゴシック" panose="020B0600070205080204" pitchFamily="34" charset="-128"/>
              </a:rPr>
              <a:t>: printers, servers, laptops, networking equipment, etc.  </a:t>
            </a:r>
            <a:r>
              <a:rPr lang="en-US" altLang="en-US" sz="1200" b="0" dirty="0" err="1">
                <a:latin typeface="Arial" panose="020B0604020202020204" pitchFamily="34" charset="0"/>
                <a:ea typeface="ＭＳ Ｐゴシック" panose="020B0600070205080204" pitchFamily="34" charset="-128"/>
              </a:rPr>
              <a:t>OpEx</a:t>
            </a:r>
            <a:r>
              <a:rPr lang="en-US" altLang="en-US" sz="1200" b="0" dirty="0">
                <a:latin typeface="Arial" panose="020B0604020202020204" pitchFamily="34" charset="0"/>
                <a:ea typeface="ＭＳ Ｐゴシック" panose="020B0600070205080204" pitchFamily="34" charset="-128"/>
              </a:rPr>
              <a:t> is money spent on the operational aspect of running business.  Examples of IT </a:t>
            </a:r>
            <a:r>
              <a:rPr lang="en-US" altLang="en-US" sz="1200" b="0" dirty="0" err="1">
                <a:latin typeface="Arial" panose="020B0604020202020204" pitchFamily="34" charset="0"/>
                <a:ea typeface="ＭＳ Ｐゴシック" panose="020B0600070205080204" pitchFamily="34" charset="-128"/>
              </a:rPr>
              <a:t>OpEx</a:t>
            </a:r>
            <a:r>
              <a:rPr lang="en-US" altLang="en-US" sz="1200" b="0" dirty="0">
                <a:latin typeface="Arial" panose="020B0604020202020204" pitchFamily="34" charset="0"/>
                <a:ea typeface="ＭＳ Ｐゴシック" panose="020B0600070205080204" pitchFamily="34" charset="-128"/>
              </a:rPr>
              <a:t>: telephone service, leased network lines, printer cartridges.  Enterprise software licenses are typically treated as </a:t>
            </a:r>
            <a:r>
              <a:rPr lang="en-US" altLang="en-US" sz="1200" b="0" dirty="0" err="1">
                <a:latin typeface="Arial" panose="020B0604020202020204" pitchFamily="34" charset="0"/>
                <a:ea typeface="ＭＳ Ｐゴシック" panose="020B0600070205080204" pitchFamily="34" charset="-128"/>
              </a:rPr>
              <a:t>CapEx</a:t>
            </a:r>
            <a:r>
              <a:rPr lang="en-US" altLang="en-US" sz="1200" b="0" dirty="0">
                <a:latin typeface="Arial" panose="020B0604020202020204" pitchFamily="34" charset="0"/>
                <a:ea typeface="ＭＳ Ｐゴシック" panose="020B0600070205080204" pitchFamily="34" charset="-128"/>
              </a:rPr>
              <a:t>, along with the servers and networking equipment required to host the software.  </a:t>
            </a: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200" b="0" dirty="0">
                <a:latin typeface="Arial" panose="020B0604020202020204" pitchFamily="34" charset="0"/>
                <a:ea typeface="ＭＳ Ｐゴシック" panose="020B0600070205080204" pitchFamily="34" charset="-128"/>
              </a:rPr>
              <a:t>IT </a:t>
            </a:r>
            <a:r>
              <a:rPr lang="en-US" altLang="en-US" sz="1200" b="0" dirty="0" err="1">
                <a:latin typeface="Arial" panose="020B0604020202020204" pitchFamily="34" charset="0"/>
                <a:ea typeface="ＭＳ Ｐゴシック" panose="020B0600070205080204" pitchFamily="34" charset="-128"/>
              </a:rPr>
              <a:t>CapEx</a:t>
            </a:r>
            <a:r>
              <a:rPr lang="en-US" altLang="en-US" sz="1200" b="0" dirty="0">
                <a:latin typeface="Arial" panose="020B0604020202020204" pitchFamily="34" charset="0"/>
                <a:ea typeface="ＭＳ Ｐゴシック" panose="020B0600070205080204" pitchFamily="34" charset="-128"/>
              </a:rPr>
              <a:t> also tends to be less fluid and much more expensive than routine IT </a:t>
            </a:r>
            <a:r>
              <a:rPr lang="en-US" altLang="en-US" sz="1200" b="0" dirty="0" err="1">
                <a:latin typeface="Arial" panose="020B0604020202020204" pitchFamily="34" charset="0"/>
                <a:ea typeface="ＭＳ Ｐゴシック" panose="020B0600070205080204" pitchFamily="34" charset="-128"/>
              </a:rPr>
              <a:t>OpEx</a:t>
            </a:r>
            <a:r>
              <a:rPr lang="en-US" altLang="en-US" sz="1200" b="0" dirty="0">
                <a:latin typeface="Arial" panose="020B0604020202020204" pitchFamily="34" charset="0"/>
                <a:ea typeface="ＭＳ Ｐゴシック" panose="020B0600070205080204" pitchFamily="34" charset="-128"/>
              </a:rPr>
              <a:t>.  </a:t>
            </a:r>
            <a:r>
              <a:rPr lang="en-US" altLang="en-US" sz="1200" b="0" dirty="0" err="1">
                <a:latin typeface="Arial" panose="020B0604020202020204" pitchFamily="34" charset="0"/>
                <a:ea typeface="ＭＳ Ｐゴシック" panose="020B0600070205080204" pitchFamily="34" charset="-128"/>
              </a:rPr>
              <a:t>CapEx</a:t>
            </a:r>
            <a:r>
              <a:rPr lang="en-US" altLang="en-US" sz="1200" b="0" dirty="0">
                <a:latin typeface="Arial" panose="020B0604020202020204" pitchFamily="34" charset="0"/>
                <a:ea typeface="ＭＳ Ｐゴシック" panose="020B0600070205080204" pitchFamily="34" charset="-128"/>
              </a:rPr>
              <a:t> spending also tends to be harder to forecast than </a:t>
            </a:r>
            <a:r>
              <a:rPr lang="en-US" altLang="en-US" sz="1200" b="0" dirty="0" err="1">
                <a:latin typeface="Arial" panose="020B0604020202020204" pitchFamily="34" charset="0"/>
                <a:ea typeface="ＭＳ Ｐゴシック" panose="020B0600070205080204" pitchFamily="34" charset="-128"/>
              </a:rPr>
              <a:t>OpEx</a:t>
            </a:r>
            <a:r>
              <a:rPr lang="en-US" altLang="en-US" sz="1200" b="0" dirty="0">
                <a:latin typeface="Arial" panose="020B0604020202020204" pitchFamily="34" charset="0"/>
                <a:ea typeface="ＭＳ Ｐゴシック" panose="020B0600070205080204" pitchFamily="34" charset="-128"/>
              </a:rPr>
              <a:t>. </a:t>
            </a:r>
            <a:r>
              <a:rPr lang="en-US" altLang="en-US" sz="1200" b="0" dirty="0" err="1">
                <a:latin typeface="Arial" panose="020B0604020202020204" pitchFamily="34" charset="0"/>
                <a:ea typeface="ＭＳ Ｐゴシック" panose="020B0600070205080204" pitchFamily="34" charset="-128"/>
              </a:rPr>
              <a:t>OpEx</a:t>
            </a:r>
            <a:r>
              <a:rPr lang="en-US" altLang="en-US" sz="1200" b="0" dirty="0">
                <a:latin typeface="Arial" panose="020B0604020202020204" pitchFamily="34" charset="0"/>
                <a:ea typeface="ＭＳ Ｐゴシック" panose="020B0600070205080204" pitchFamily="34" charset="-128"/>
              </a:rPr>
              <a:t> typically represents a real cost of doing business: your business needs an internet connection to exist, and you pay for what you use.  </a:t>
            </a:r>
            <a:r>
              <a:rPr lang="en-US" altLang="en-US" sz="1200" b="0" dirty="0" err="1">
                <a:latin typeface="Arial" panose="020B0604020202020204" pitchFamily="34" charset="0"/>
                <a:ea typeface="ＭＳ Ｐゴシック" panose="020B0600070205080204" pitchFamily="34" charset="-128"/>
              </a:rPr>
              <a:t>CapEx</a:t>
            </a:r>
            <a:r>
              <a:rPr lang="en-US" altLang="en-US" sz="1200" b="0" dirty="0">
                <a:latin typeface="Arial" panose="020B0604020202020204" pitchFamily="34" charset="0"/>
                <a:ea typeface="ＭＳ Ｐゴシック" panose="020B0600070205080204" pitchFamily="34" charset="-128"/>
              </a:rPr>
              <a:t> in general is often more fuzzy in relation to its impact on a company</a:t>
            </a:r>
            <a:r>
              <a:rPr lang="ja-JP" altLang="en-US" sz="1200" b="0" dirty="0">
                <a:latin typeface="Arial" panose="020B0604020202020204" pitchFamily="34" charset="0"/>
                <a:ea typeface="+mn-ea"/>
              </a:rPr>
              <a:t>’</a:t>
            </a:r>
            <a:r>
              <a:rPr lang="en-US" altLang="ja-JP" sz="1200" b="0" dirty="0">
                <a:latin typeface="Arial" panose="020B0604020202020204" pitchFamily="34" charset="0"/>
                <a:ea typeface="+mn-ea"/>
              </a:rPr>
              <a:t>s operations, especially when it comes to IT </a:t>
            </a:r>
            <a:r>
              <a:rPr lang="en-US" altLang="ja-JP" sz="1200" b="0" dirty="0" err="1">
                <a:latin typeface="Arial" panose="020B0604020202020204" pitchFamily="34" charset="0"/>
                <a:ea typeface="+mn-ea"/>
              </a:rPr>
              <a:t>CapEx</a:t>
            </a:r>
            <a:r>
              <a:rPr lang="en-US" altLang="ja-JP" sz="1200" b="0" dirty="0">
                <a:latin typeface="Arial" panose="020B0604020202020204" pitchFamily="34" charset="0"/>
                <a:ea typeface="+mn-ea"/>
              </a:rPr>
              <a:t>.  Sure, you need a server to run your business, but do you really use it 100% for the entire duration of its life?  Even with virtualization tools like VMWare, you</a:t>
            </a:r>
            <a:r>
              <a:rPr lang="ja-JP" altLang="en-US" sz="1200" b="0" dirty="0">
                <a:latin typeface="Arial" panose="020B0604020202020204" pitchFamily="34" charset="0"/>
                <a:ea typeface="+mn-ea"/>
              </a:rPr>
              <a:t>’</a:t>
            </a:r>
            <a:r>
              <a:rPr lang="en-US" altLang="ja-JP" sz="1200" b="0" dirty="0">
                <a:latin typeface="Arial" panose="020B0604020202020204" pitchFamily="34" charset="0"/>
                <a:ea typeface="+mn-ea"/>
              </a:rPr>
              <a:t>re probably not using it 100%.  Plus, </a:t>
            </a:r>
            <a:r>
              <a:rPr lang="en-US" altLang="ja-JP" sz="1200" b="0" dirty="0" err="1">
                <a:latin typeface="Arial" panose="020B0604020202020204" pitchFamily="34" charset="0"/>
                <a:ea typeface="+mn-ea"/>
              </a:rPr>
              <a:t>CapEx</a:t>
            </a:r>
            <a:r>
              <a:rPr lang="en-US" altLang="ja-JP" sz="1200" b="0" dirty="0">
                <a:latin typeface="Arial" panose="020B0604020202020204" pitchFamily="34" charset="0"/>
                <a:ea typeface="+mn-ea"/>
              </a:rPr>
              <a:t> also has maintenance and </a:t>
            </a:r>
            <a:r>
              <a:rPr lang="ja-JP" altLang="en-US" sz="1200" b="0" dirty="0">
                <a:latin typeface="Arial" panose="020B0604020202020204" pitchFamily="34" charset="0"/>
                <a:ea typeface="+mn-ea"/>
              </a:rPr>
              <a:t>“</a:t>
            </a:r>
            <a:r>
              <a:rPr lang="en-US" altLang="ja-JP" sz="1200" b="0" dirty="0">
                <a:latin typeface="Arial" panose="020B0604020202020204" pitchFamily="34" charset="0"/>
                <a:ea typeface="+mn-ea"/>
              </a:rPr>
              <a:t>unexpected events</a:t>
            </a:r>
            <a:r>
              <a:rPr lang="ja-JP" altLang="en-US" sz="1200" b="0" dirty="0">
                <a:latin typeface="Arial" panose="020B0604020202020204" pitchFamily="34" charset="0"/>
                <a:ea typeface="+mn-ea"/>
              </a:rPr>
              <a:t>”</a:t>
            </a:r>
            <a:r>
              <a:rPr lang="en-US" altLang="ja-JP" sz="1200" b="0" dirty="0">
                <a:latin typeface="Arial" panose="020B0604020202020204" pitchFamily="34" charset="0"/>
                <a:ea typeface="+mn-ea"/>
              </a:rPr>
              <a:t> overhead that </a:t>
            </a:r>
            <a:r>
              <a:rPr lang="en-US" altLang="ja-JP" sz="1200" b="0" dirty="0" err="1">
                <a:latin typeface="Arial" panose="020B0604020202020204" pitchFamily="34" charset="0"/>
                <a:ea typeface="+mn-ea"/>
              </a:rPr>
              <a:t>OpEx</a:t>
            </a:r>
            <a:r>
              <a:rPr lang="en-US" altLang="ja-JP" sz="1200" b="0" dirty="0">
                <a:latin typeface="Arial" panose="020B0604020202020204" pitchFamily="34" charset="0"/>
                <a:ea typeface="+mn-ea"/>
              </a:rPr>
              <a:t> </a:t>
            </a:r>
            <a:r>
              <a:rPr lang="en-US" altLang="ja-JP" sz="1200" b="0" dirty="0" err="1">
                <a:latin typeface="Arial" panose="020B0604020202020204" pitchFamily="34" charset="0"/>
                <a:ea typeface="+mn-ea"/>
              </a:rPr>
              <a:t>doesn</a:t>
            </a:r>
            <a:r>
              <a:rPr lang="ja-JP" altLang="en-US" sz="1200" b="0" dirty="0">
                <a:latin typeface="Arial" panose="020B0604020202020204" pitchFamily="34" charset="0"/>
                <a:ea typeface="+mn-ea"/>
              </a:rPr>
              <a:t>’</a:t>
            </a:r>
            <a:r>
              <a:rPr lang="en-US" altLang="ja-JP" sz="1200" b="0" dirty="0">
                <a:latin typeface="Arial" panose="020B0604020202020204" pitchFamily="34" charset="0"/>
                <a:ea typeface="+mn-ea"/>
              </a:rPr>
              <a:t>t. Cloud enables the shift from </a:t>
            </a:r>
            <a:r>
              <a:rPr lang="en-US" altLang="ja-JP" sz="1200" b="0" dirty="0" err="1">
                <a:latin typeface="Arial" panose="020B0604020202020204" pitchFamily="34" charset="0"/>
                <a:ea typeface="+mn-ea"/>
              </a:rPr>
              <a:t>CapEx</a:t>
            </a:r>
            <a:r>
              <a:rPr lang="en-US" altLang="ja-JP" sz="1200" b="0" dirty="0">
                <a:latin typeface="Arial" panose="020B0604020202020204" pitchFamily="34" charset="0"/>
                <a:ea typeface="+mn-ea"/>
              </a:rPr>
              <a:t> to </a:t>
            </a:r>
            <a:r>
              <a:rPr lang="en-US" altLang="ja-JP" sz="1200" b="0" dirty="0" err="1">
                <a:latin typeface="Arial" panose="020B0604020202020204" pitchFamily="34" charset="0"/>
                <a:ea typeface="+mn-ea"/>
              </a:rPr>
              <a:t>OpEx</a:t>
            </a:r>
            <a:r>
              <a:rPr lang="en-US" altLang="ja-JP" sz="1200" b="0" dirty="0">
                <a:latin typeface="Arial" panose="020B0604020202020204" pitchFamily="34" charset="0"/>
                <a:ea typeface="+mn-ea"/>
              </a:rPr>
              <a:t>.</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2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800" dirty="0">
                <a:latin typeface="Arial" panose="020B0604020202020204" pitchFamily="34" charset="0"/>
                <a:ea typeface="ＭＳ Ｐゴシック" panose="020B0600070205080204" pitchFamily="34" charset="-128"/>
              </a:rPr>
              <a:t>ii) Pay-per-use software and services;  - </a:t>
            </a:r>
            <a:r>
              <a:rPr lang="en-US" altLang="en-US" sz="1200" b="0" dirty="0">
                <a:latin typeface="Arial" panose="020B0604020202020204" pitchFamily="34" charset="0"/>
                <a:ea typeface="ＭＳ Ｐゴシック" panose="020B0600070205080204" pitchFamily="34" charset="-128"/>
              </a:rPr>
              <a:t>With cloud applications there is no longer a need to install software or pay software license fees. This pay-per-use model provides greater flexibility and eliminates the need for significant capital expenditures </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2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200" u="sng" dirty="0">
                <a:latin typeface="Arial" panose="020B0604020202020204" pitchFamily="34" charset="0"/>
                <a:ea typeface="ＭＳ Ｐゴシック" panose="020B0600070205080204" pitchFamily="34" charset="-128"/>
              </a:rPr>
              <a:t>2) Business Scalability :</a:t>
            </a:r>
            <a:r>
              <a:rPr lang="en-US" altLang="en-US" sz="1200" dirty="0">
                <a:latin typeface="Arial" panose="020B0604020202020204" pitchFamily="34" charset="0"/>
                <a:ea typeface="ＭＳ Ｐゴシック" panose="020B0600070205080204" pitchFamily="34" charset="-128"/>
              </a:rPr>
              <a:t> </a:t>
            </a:r>
            <a:r>
              <a:rPr lang="en-US" altLang="en-US" sz="1200" b="0" dirty="0">
                <a:latin typeface="Arial" panose="020B0604020202020204" pitchFamily="34" charset="0"/>
                <a:ea typeface="ＭＳ Ｐゴシック" panose="020B0600070205080204" pitchFamily="34" charset="-128"/>
              </a:rPr>
              <a:t>Businesses can scale operations very easily based on requirement. If you need new servers because the number of hits to your website has increased, then you can easily do so. If you need to get rid of the extra servers, you can do that easily as well </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2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200" u="sng" dirty="0">
                <a:latin typeface="Arial" panose="020B0604020202020204" pitchFamily="34" charset="0"/>
                <a:ea typeface="ＭＳ Ｐゴシック" panose="020B0600070205080204" pitchFamily="34" charset="-128"/>
              </a:rPr>
              <a:t>3) Market Adaptability :</a:t>
            </a:r>
            <a:r>
              <a:rPr lang="en-US" altLang="en-US" sz="1200" dirty="0">
                <a:latin typeface="Arial" panose="020B0604020202020204" pitchFamily="34" charset="0"/>
                <a:ea typeface="ＭＳ Ｐゴシック" panose="020B0600070205080204" pitchFamily="34" charset="-128"/>
              </a:rPr>
              <a:t> </a:t>
            </a:r>
            <a:r>
              <a:rPr lang="en-US" altLang="en-US" sz="1200" b="0" dirty="0">
                <a:latin typeface="Arial" panose="020B0604020202020204" pitchFamily="34" charset="0"/>
                <a:ea typeface="ＭＳ Ｐゴシック" panose="020B0600070205080204" pitchFamily="34" charset="-128"/>
              </a:rPr>
              <a:t>Cloud enables a f</a:t>
            </a:r>
            <a:r>
              <a:rPr lang="en-US" altLang="en-US" sz="800" b="0" dirty="0">
                <a:latin typeface="Arial" panose="020B0604020202020204" pitchFamily="34" charset="0"/>
                <a:ea typeface="ＭＳ Ｐゴシック" panose="020B0600070205080204" pitchFamily="34" charset="-128"/>
              </a:rPr>
              <a:t>aster time to market and helps in rapid prototyping, development and deployment; </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2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200" u="sng" dirty="0">
                <a:latin typeface="Arial" panose="020B0604020202020204" pitchFamily="34" charset="0"/>
                <a:ea typeface="ＭＳ Ｐゴシック" panose="020B0600070205080204" pitchFamily="34" charset="-128"/>
              </a:rPr>
              <a:t>4) Masked complexity :</a:t>
            </a:r>
            <a:r>
              <a:rPr lang="en-US" altLang="en-US" sz="1200" dirty="0">
                <a:latin typeface="Arial" panose="020B0604020202020204" pitchFamily="34" charset="0"/>
                <a:ea typeface="ＭＳ Ｐゴシック" panose="020B0600070205080204" pitchFamily="34" charset="-128"/>
              </a:rPr>
              <a:t> </a:t>
            </a:r>
            <a:r>
              <a:rPr lang="en-US" altLang="en-US" sz="1200" b="0" dirty="0">
                <a:latin typeface="Arial" panose="020B0604020202020204" pitchFamily="34" charset="0"/>
                <a:ea typeface="ＭＳ Ｐゴシック" panose="020B0600070205080204" pitchFamily="34" charset="-128"/>
              </a:rPr>
              <a:t>The c</a:t>
            </a:r>
            <a:r>
              <a:rPr lang="en-US" altLang="en-US" sz="800" b="0" dirty="0">
                <a:latin typeface="Arial" panose="020B0604020202020204" pitchFamily="34" charset="0"/>
                <a:ea typeface="ＭＳ Ｐゴシック" panose="020B0600070205080204" pitchFamily="34" charset="-128"/>
              </a:rPr>
              <a:t>omplexity becomes hidden from end-user; There is user independence from IT or other operational issues like upgrade &amp; maintenance.</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2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200" u="sng" dirty="0">
                <a:latin typeface="Arial" panose="020B0604020202020204" pitchFamily="34" charset="0"/>
                <a:ea typeface="ＭＳ Ｐゴシック" panose="020B0600070205080204" pitchFamily="34" charset="-128"/>
              </a:rPr>
              <a:t>5)</a:t>
            </a:r>
            <a:r>
              <a:rPr lang="en-US" altLang="en-US" sz="1200" u="sng" baseline="0" dirty="0">
                <a:latin typeface="Arial" panose="020B0604020202020204" pitchFamily="34" charset="0"/>
                <a:ea typeface="ＭＳ Ｐゴシック" panose="020B0600070205080204" pitchFamily="34" charset="-128"/>
              </a:rPr>
              <a:t> C</a:t>
            </a:r>
            <a:r>
              <a:rPr lang="en-US" altLang="en-US" sz="1200" u="sng" dirty="0">
                <a:latin typeface="Arial" panose="020B0604020202020204" pitchFamily="34" charset="0"/>
                <a:ea typeface="ＭＳ Ｐゴシック" panose="020B0600070205080204" pitchFamily="34" charset="-128"/>
              </a:rPr>
              <a:t>ontextual variability :</a:t>
            </a:r>
            <a:r>
              <a:rPr lang="en-US" altLang="en-US" sz="1200" dirty="0">
                <a:latin typeface="Arial" panose="020B0604020202020204" pitchFamily="34" charset="0"/>
                <a:ea typeface="ＭＳ Ｐゴシック" panose="020B0600070205080204" pitchFamily="34" charset="-128"/>
              </a:rPr>
              <a:t> </a:t>
            </a:r>
            <a:r>
              <a:rPr lang="en-US" altLang="en-US" sz="1200" b="0" dirty="0">
                <a:latin typeface="Arial" panose="020B0604020202020204" pitchFamily="34" charset="0"/>
                <a:ea typeface="ＭＳ Ｐゴシック" panose="020B0600070205080204" pitchFamily="34" charset="-128"/>
              </a:rPr>
              <a:t>Supports user defined preferences. Cloud can be used to store information about user preferences and enable the customization of product or service which is being delivered. </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200" b="0" dirty="0">
              <a:latin typeface="Arial" panose="020B0604020202020204" pitchFamily="34" charset="0"/>
              <a:ea typeface="ＭＳ Ｐゴシック" panose="020B0600070205080204" pitchFamily="34" charset="-128"/>
            </a:endParaRPr>
          </a:p>
          <a:p>
            <a:pPr marL="171450" indent="-171450">
              <a:lnSpc>
                <a:spcPct val="80000"/>
              </a:lnSpc>
            </a:pPr>
            <a:r>
              <a:rPr lang="en-US" altLang="en-US" sz="1200" u="sng" dirty="0">
                <a:latin typeface="Arial" panose="020B0604020202020204" pitchFamily="34" charset="0"/>
                <a:ea typeface="ＭＳ Ｐゴシック" panose="020B0600070205080204" pitchFamily="34" charset="-128"/>
              </a:rPr>
              <a:t>6) Ecosystem connectivity :</a:t>
            </a:r>
            <a:r>
              <a:rPr lang="en-US" altLang="en-US" sz="1200" b="0" dirty="0">
                <a:latin typeface="Arial" panose="020B0604020202020204" pitchFamily="34" charset="0"/>
                <a:ea typeface="ＭＳ Ｐゴシック" panose="020B0600070205080204" pitchFamily="34" charset="-128"/>
              </a:rPr>
              <a:t> </a:t>
            </a:r>
          </a:p>
          <a:p>
            <a:pPr marL="171450" indent="-171450">
              <a:lnSpc>
                <a:spcPct val="80000"/>
              </a:lnSpc>
            </a:pPr>
            <a:r>
              <a:rPr lang="en-US" altLang="en-US" sz="1200" b="0" dirty="0">
                <a:latin typeface="Arial" panose="020B0604020202020204" pitchFamily="34" charset="0"/>
                <a:ea typeface="ＭＳ Ｐゴシック" panose="020B0600070205080204" pitchFamily="34" charset="-128"/>
              </a:rPr>
              <a:t>Creation of new value nets including SMEs </a:t>
            </a:r>
          </a:p>
          <a:p>
            <a:pPr marL="171450" indent="-171450">
              <a:lnSpc>
                <a:spcPct val="80000"/>
              </a:lnSpc>
            </a:pPr>
            <a:r>
              <a:rPr lang="en-US" altLang="en-US" sz="1200" b="0" dirty="0">
                <a:latin typeface="Arial" panose="020B0604020202020204" pitchFamily="34" charset="0"/>
                <a:ea typeface="ＭＳ Ｐゴシック" panose="020B0600070205080204" pitchFamily="34" charset="-128"/>
              </a:rPr>
              <a:t>Shared infrastructure and services from cloud service providers</a:t>
            </a:r>
          </a:p>
          <a:p>
            <a:pPr marL="171450" indent="-171450">
              <a:lnSpc>
                <a:spcPct val="80000"/>
              </a:lnSpc>
            </a:pPr>
            <a:r>
              <a:rPr lang="en-US" altLang="en-US" sz="1200" b="0" dirty="0">
                <a:latin typeface="Arial" panose="020B0604020202020204" pitchFamily="34" charset="0"/>
                <a:ea typeface="ＭＳ Ｐゴシック" panose="020B0600070205080204" pitchFamily="34" charset="-128"/>
              </a:rPr>
              <a:t>Enhanced productivity through customer / partner interaction</a:t>
            </a:r>
          </a:p>
          <a:p>
            <a:pPr marL="171450" indent="-171450">
              <a:lnSpc>
                <a:spcPct val="80000"/>
              </a:lnSpc>
            </a:pPr>
            <a:r>
              <a:rPr lang="en-US" altLang="en-US" sz="1200" b="0" dirty="0">
                <a:latin typeface="Arial" panose="020B0604020202020204" pitchFamily="34" charset="0"/>
                <a:ea typeface="ＭＳ Ｐゴシック" panose="020B0600070205080204" pitchFamily="34" charset="-128"/>
              </a:rPr>
              <a:t>For example, cloud based platforms support sharing of resources, processes and workforce between companies in Pharmaceutical value chain, hence enabling joint research and collaboration</a:t>
            </a:r>
          </a:p>
          <a:p>
            <a:pPr marL="171450" indent="-171450">
              <a:lnSpc>
                <a:spcPct val="80000"/>
              </a:lnSpc>
            </a:pPr>
            <a:endParaRPr lang="en-US" altLang="en-US" sz="1200" b="0" dirty="0">
              <a:latin typeface="Arial" panose="020B0604020202020204" pitchFamily="34" charset="0"/>
              <a:ea typeface="ＭＳ Ｐゴシック" panose="020B0600070205080204" pitchFamily="34" charset="-128"/>
            </a:endParaRPr>
          </a:p>
          <a:p>
            <a:pPr marL="171450" indent="-171450" algn="ctr" eaLnBrk="1" hangingPunct="1">
              <a:lnSpc>
                <a:spcPct val="80000"/>
              </a:lnSpc>
              <a:spcBef>
                <a:spcPct val="0"/>
              </a:spcBef>
            </a:pPr>
            <a:endParaRPr lang="en-US" altLang="en-US" sz="1200" b="0" dirty="0">
              <a:latin typeface="Arial" panose="020B0604020202020204" pitchFamily="34" charset="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13</a:t>
            </a:fld>
            <a:endParaRPr lang="en-US">
              <a:solidFill>
                <a:srgbClr val="000000"/>
              </a:solidFill>
            </a:endParaRPr>
          </a:p>
        </p:txBody>
      </p:sp>
    </p:spTree>
    <p:extLst>
      <p:ext uri="{BB962C8B-B14F-4D97-AF65-F5344CB8AC3E}">
        <p14:creationId xmlns:p14="http://schemas.microsoft.com/office/powerpoint/2010/main" val="1553124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450"/>
              </a:spcAft>
              <a:buNone/>
            </a:pPr>
            <a:r>
              <a:rPr lang="en-US" sz="1200" kern="0" dirty="0">
                <a:solidFill>
                  <a:schemeClr val="tx1"/>
                </a:solidFill>
                <a:latin typeface="Arial"/>
                <a:cs typeface="Arial"/>
              </a:rPr>
              <a:t>Source:</a:t>
            </a:r>
          </a:p>
          <a:p>
            <a:r>
              <a:rPr lang="en-US" sz="1200" kern="0" dirty="0">
                <a:solidFill>
                  <a:schemeClr val="tx1"/>
                </a:solidFill>
                <a:latin typeface="Arial"/>
                <a:cs typeface="Arial"/>
              </a:rPr>
              <a:t>[1] </a:t>
            </a:r>
            <a:r>
              <a:rPr lang="en-US" dirty="0"/>
              <a:t>IBM Institute for Business Value Hybrid Cloud Survey 2016</a:t>
            </a:r>
            <a:r>
              <a:rPr lang="en-US" baseline="0" dirty="0"/>
              <a:t> </a:t>
            </a:r>
            <a:r>
              <a:rPr lang="en-US" dirty="0"/>
              <a:t>(n=70), Q</a:t>
            </a:r>
            <a:r>
              <a:rPr lang="en-US" sz="1200" kern="1200" dirty="0">
                <a:solidFill>
                  <a:schemeClr val="tx1"/>
                </a:solidFill>
                <a:effectLst/>
                <a:latin typeface="Arial" charset="0"/>
                <a:ea typeface="MS PGothic" pitchFamily="34" charset="-128"/>
                <a:cs typeface="Arial" charset="0"/>
              </a:rPr>
              <a:t>13. How will hybrid cloud adoption support the growth of your organization? Select top 5. </a:t>
            </a:r>
          </a:p>
          <a:p>
            <a:pPr lvl="0"/>
            <a:r>
              <a:rPr lang="en-US" sz="1200" kern="1200" dirty="0">
                <a:solidFill>
                  <a:schemeClr val="tx1"/>
                </a:solidFill>
                <a:effectLst/>
                <a:latin typeface="Arial" charset="0"/>
                <a:ea typeface="MS PGothic" pitchFamily="34" charset="-128"/>
                <a:cs typeface="Arial" charset="0"/>
              </a:rPr>
              <a:t>Lower total cost of ownership</a:t>
            </a:r>
          </a:p>
          <a:p>
            <a:r>
              <a:rPr lang="en-US" sz="1200" kern="1200" dirty="0">
                <a:solidFill>
                  <a:schemeClr val="tx1"/>
                </a:solidFill>
                <a:effectLst/>
                <a:latin typeface="Arial" charset="0"/>
                <a:ea typeface="MS PGothic" pitchFamily="34" charset="-128"/>
                <a:cs typeface="Arial" charset="0"/>
              </a:rPr>
              <a:t>[2]</a:t>
            </a:r>
            <a:r>
              <a:rPr lang="en-US" sz="1200" kern="1200" baseline="0" dirty="0">
                <a:solidFill>
                  <a:schemeClr val="tx1"/>
                </a:solidFill>
                <a:effectLst/>
                <a:latin typeface="Arial" charset="0"/>
                <a:ea typeface="MS PGothic" pitchFamily="34" charset="-128"/>
                <a:cs typeface="Arial" charset="0"/>
              </a:rPr>
              <a:t> </a:t>
            </a:r>
            <a:r>
              <a:rPr lang="en-US" sz="1200" kern="1200" baseline="0" dirty="0" err="1">
                <a:solidFill>
                  <a:schemeClr val="tx1"/>
                </a:solidFill>
                <a:effectLst/>
                <a:latin typeface="Arial" charset="0"/>
                <a:ea typeface="MS PGothic" pitchFamily="34" charset="-128"/>
                <a:cs typeface="Arial" charset="0"/>
              </a:rPr>
              <a:t>Bluebee</a:t>
            </a:r>
            <a:r>
              <a:rPr lang="en-US" sz="1200" kern="1200" baseline="0" dirty="0">
                <a:solidFill>
                  <a:schemeClr val="tx1"/>
                </a:solidFill>
                <a:effectLst/>
                <a:latin typeface="Arial" charset="0"/>
                <a:ea typeface="MS PGothic" pitchFamily="34" charset="-128"/>
                <a:cs typeface="Arial" charset="0"/>
              </a:rPr>
              <a:t>:  http://ecc.ibm.com/case-study/us-en/ECCF-WUC12567USEN </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14</a:t>
            </a:fld>
            <a:endParaRPr lang="en-US">
              <a:solidFill>
                <a:srgbClr val="000000"/>
              </a:solidFill>
            </a:endParaRPr>
          </a:p>
        </p:txBody>
      </p:sp>
    </p:spTree>
    <p:extLst>
      <p:ext uri="{BB962C8B-B14F-4D97-AF65-F5344CB8AC3E}">
        <p14:creationId xmlns:p14="http://schemas.microsoft.com/office/powerpoint/2010/main" val="3267842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 </a:t>
            </a:r>
          </a:p>
          <a:p>
            <a:r>
              <a:rPr lang="en-US" dirty="0"/>
              <a:t>[1] IBM Institute for Business Value Hybrid Cloud Survey 2016</a:t>
            </a:r>
            <a:r>
              <a:rPr lang="en-US" baseline="0" dirty="0"/>
              <a:t> </a:t>
            </a:r>
            <a:r>
              <a:rPr lang="en-US" dirty="0"/>
              <a:t>(n=70), Q</a:t>
            </a:r>
            <a:r>
              <a:rPr lang="en-US" sz="1200" kern="1200" dirty="0">
                <a:solidFill>
                  <a:schemeClr val="tx1"/>
                </a:solidFill>
                <a:effectLst/>
                <a:latin typeface="Arial" charset="0"/>
                <a:ea typeface="MS PGothic" pitchFamily="34" charset="-128"/>
                <a:cs typeface="Arial" charset="0"/>
              </a:rPr>
              <a:t>13. How will hybrid cloud adoption support the growth of your organization? Select top 5. </a:t>
            </a:r>
          </a:p>
          <a:p>
            <a:r>
              <a:rPr lang="en-US" sz="1200" b="0" dirty="0">
                <a:solidFill>
                  <a:srgbClr val="258EC8"/>
                </a:solidFill>
                <a:latin typeface="Arial" panose="020B0604020202020204" pitchFamily="34" charset="0"/>
                <a:ea typeface="HelvNeue Bold for IBM"/>
                <a:cs typeface="Arial" panose="020B0604020202020204" pitchFamily="34" charset="0"/>
                <a:sym typeface="HelvNeue Bold for IBM"/>
              </a:rPr>
              <a:t>Enhanced operational efficiencies</a:t>
            </a:r>
          </a:p>
          <a:p>
            <a:r>
              <a:rPr lang="en-US" sz="1200" b="0" dirty="0">
                <a:solidFill>
                  <a:srgbClr val="258EC8"/>
                </a:solidFill>
                <a:latin typeface="Arial" panose="020B0604020202020204" pitchFamily="34" charset="0"/>
                <a:ea typeface="HelvNeue Bold for IBM"/>
                <a:cs typeface="Arial" panose="020B0604020202020204" pitchFamily="34" charset="0"/>
                <a:sym typeface="HelvNeue Bold for IBM"/>
              </a:rPr>
              <a:t>[2]</a:t>
            </a:r>
            <a:r>
              <a:rPr lang="en-US" sz="1200" b="0" baseline="0" dirty="0">
                <a:solidFill>
                  <a:srgbClr val="258EC8"/>
                </a:solidFill>
                <a:latin typeface="Arial" panose="020B0604020202020204" pitchFamily="34" charset="0"/>
                <a:ea typeface="HelvNeue Bold for IBM"/>
                <a:cs typeface="Arial" panose="020B0604020202020204" pitchFamily="34" charset="0"/>
                <a:sym typeface="HelvNeue Bold for IBM"/>
              </a:rPr>
              <a:t> https://www-01.ibm.com/common/ssi/cgi-bin/ssialias? subtype=AB&amp;infotype=PM&amp;htmlfid=KUC12389USEN&amp;attachment=KUC12389USEN.PDF</a:t>
            </a:r>
            <a:endParaRPr lang="en-US" sz="1200" b="1" kern="1200" dirty="0">
              <a:solidFill>
                <a:schemeClr val="tx1"/>
              </a:solidFill>
              <a:effectLst/>
              <a:latin typeface="Arial" charset="0"/>
              <a:ea typeface="+mn-ea"/>
              <a:cs typeface="Arial" charset="0"/>
            </a:endParaRPr>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15</a:t>
            </a:fld>
            <a:endParaRPr lang="en-US">
              <a:solidFill>
                <a:srgbClr val="000000"/>
              </a:solidFill>
            </a:endParaRPr>
          </a:p>
        </p:txBody>
      </p:sp>
    </p:spTree>
    <p:extLst>
      <p:ext uri="{BB962C8B-B14F-4D97-AF65-F5344CB8AC3E}">
        <p14:creationId xmlns:p14="http://schemas.microsoft.com/office/powerpoint/2010/main" val="2712868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450"/>
              </a:spcAft>
              <a:buNone/>
            </a:pPr>
            <a:r>
              <a:rPr lang="en-US" sz="1200" kern="0" dirty="0">
                <a:solidFill>
                  <a:schemeClr val="tx1"/>
                </a:solidFill>
                <a:latin typeface="Arial"/>
                <a:cs typeface="Arial"/>
              </a:rPr>
              <a:t>Source:</a:t>
            </a:r>
          </a:p>
          <a:p>
            <a:r>
              <a:rPr lang="en-US" sz="1200" kern="0" dirty="0">
                <a:solidFill>
                  <a:schemeClr val="tx1"/>
                </a:solidFill>
                <a:latin typeface="Arial"/>
                <a:cs typeface="Arial"/>
              </a:rPr>
              <a:t>[1] https://www.xconomy.com/texas/2016/06/08/cloud-therapy-uses-watson-to-help-doctors-pharma-with-diagnoses/</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16</a:t>
            </a:fld>
            <a:endParaRPr lang="en-US">
              <a:solidFill>
                <a:srgbClr val="000000"/>
              </a:solidFill>
            </a:endParaRPr>
          </a:p>
        </p:txBody>
      </p:sp>
    </p:spTree>
    <p:extLst>
      <p:ext uri="{BB962C8B-B14F-4D97-AF65-F5344CB8AC3E}">
        <p14:creationId xmlns:p14="http://schemas.microsoft.com/office/powerpoint/2010/main" val="369536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450"/>
              </a:spcAft>
              <a:buNone/>
            </a:pPr>
            <a:r>
              <a:rPr lang="en-US" sz="1200" kern="0" dirty="0">
                <a:solidFill>
                  <a:schemeClr val="tx1"/>
                </a:solidFill>
                <a:latin typeface="Arial"/>
                <a:cs typeface="Arial"/>
              </a:rPr>
              <a:t>Source:</a:t>
            </a:r>
          </a:p>
          <a:p>
            <a:r>
              <a:rPr lang="en-US" sz="1200" kern="0" dirty="0">
                <a:solidFill>
                  <a:schemeClr val="tx1"/>
                </a:solidFill>
                <a:latin typeface="Arial"/>
                <a:cs typeface="Arial"/>
              </a:rPr>
              <a:t>[1] </a:t>
            </a:r>
            <a:r>
              <a:rPr lang="en-US" dirty="0"/>
              <a:t>https://ibm.ent.box.com/s/xdblnk00awfl93s6qp4ef2f1q4xsxcg1</a:t>
            </a:r>
          </a:p>
          <a:p>
            <a:r>
              <a:rPr lang="en-US" sz="1200" kern="1200" dirty="0">
                <a:solidFill>
                  <a:schemeClr val="tx1"/>
                </a:solidFill>
                <a:effectLst/>
                <a:latin typeface="Arial" charset="0"/>
                <a:ea typeface="MS PGothic" pitchFamily="34" charset="-128"/>
                <a:cs typeface="Arial" charset="0"/>
              </a:rPr>
              <a:t>[2]: https://www.hipra.com/portal/en/hipra/news/detail/HIPRA%20digitizes%20the%20animal%20vaccination%20process%20with%20IBM%20technology</a:t>
            </a:r>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17</a:t>
            </a:fld>
            <a:endParaRPr lang="en-US">
              <a:solidFill>
                <a:srgbClr val="000000"/>
              </a:solidFill>
            </a:endParaRPr>
          </a:p>
        </p:txBody>
      </p:sp>
    </p:spTree>
    <p:extLst>
      <p:ext uri="{BB962C8B-B14F-4D97-AF65-F5344CB8AC3E}">
        <p14:creationId xmlns:p14="http://schemas.microsoft.com/office/powerpoint/2010/main" val="2466770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450"/>
              </a:spcAft>
              <a:buNone/>
            </a:pPr>
            <a:r>
              <a:rPr lang="en-US" sz="1200" kern="0" dirty="0">
                <a:solidFill>
                  <a:schemeClr val="tx1"/>
                </a:solidFill>
                <a:latin typeface="Arial"/>
                <a:cs typeface="Arial"/>
              </a:rPr>
              <a:t>Source:</a:t>
            </a:r>
          </a:p>
          <a:p>
            <a:r>
              <a:rPr lang="en-US" sz="1200" kern="0" dirty="0">
                <a:solidFill>
                  <a:schemeClr val="tx1"/>
                </a:solidFill>
                <a:latin typeface="Arial"/>
                <a:cs typeface="Arial"/>
              </a:rPr>
              <a:t>[1] </a:t>
            </a:r>
            <a:r>
              <a:rPr lang="en-US" sz="1200" kern="1200" baseline="0" dirty="0">
                <a:solidFill>
                  <a:schemeClr val="tx1"/>
                </a:solidFill>
                <a:effectLst/>
                <a:latin typeface="Arial" charset="0"/>
                <a:ea typeface="MS PGothic" pitchFamily="34" charset="-128"/>
                <a:cs typeface="Arial" charset="0"/>
              </a:rPr>
              <a:t>http://www.prweb.com/releases/2015/06/prweb12791519.htm</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18</a:t>
            </a:fld>
            <a:endParaRPr lang="en-US">
              <a:solidFill>
                <a:srgbClr val="000000"/>
              </a:solidFill>
            </a:endParaRPr>
          </a:p>
        </p:txBody>
      </p:sp>
    </p:spTree>
    <p:extLst>
      <p:ext uri="{BB962C8B-B14F-4D97-AF65-F5344CB8AC3E}">
        <p14:creationId xmlns:p14="http://schemas.microsoft.com/office/powerpoint/2010/main" val="726638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450"/>
              </a:spcAft>
              <a:buNone/>
            </a:pPr>
            <a:r>
              <a:rPr lang="en-US" sz="1200" kern="0" dirty="0">
                <a:solidFill>
                  <a:schemeClr val="tx1"/>
                </a:solidFill>
                <a:latin typeface="Arial"/>
                <a:cs typeface="Arial"/>
              </a:rPr>
              <a:t>Source:</a:t>
            </a:r>
          </a:p>
          <a:p>
            <a:r>
              <a:rPr lang="en-US" sz="1200" kern="0" dirty="0">
                <a:solidFill>
                  <a:schemeClr val="tx1"/>
                </a:solidFill>
                <a:latin typeface="Arial"/>
                <a:cs typeface="Arial"/>
              </a:rPr>
              <a:t>[1] </a:t>
            </a:r>
            <a:r>
              <a:rPr lang="en-US" dirty="0"/>
              <a:t>IBM Institute for Business Value Hybrid Cloud Survey 2016</a:t>
            </a:r>
            <a:r>
              <a:rPr lang="en-US" baseline="0" dirty="0"/>
              <a:t> </a:t>
            </a:r>
            <a:r>
              <a:rPr lang="en-US" dirty="0"/>
              <a:t>(n=70), Q</a:t>
            </a:r>
            <a:r>
              <a:rPr lang="en-US" sz="1200" kern="1200" dirty="0">
                <a:solidFill>
                  <a:schemeClr val="tx1"/>
                </a:solidFill>
                <a:effectLst/>
                <a:latin typeface="Arial" charset="0"/>
                <a:ea typeface="MS PGothic" pitchFamily="34" charset="-128"/>
                <a:cs typeface="Arial" charset="0"/>
              </a:rPr>
              <a:t>13. How will hybrid cloud adoption support the growth of your organization? Select top 5. </a:t>
            </a:r>
          </a:p>
          <a:p>
            <a:r>
              <a:rPr lang="en-US" sz="1200" dirty="0"/>
              <a:t>Meet customer expectations more readily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S PGothic" pitchFamily="34" charset="-128"/>
                <a:cs typeface="Arial" charset="0"/>
              </a:rPr>
              <a:t>[2]</a:t>
            </a:r>
            <a:r>
              <a:rPr lang="en-US" sz="1200" kern="1200" baseline="0" dirty="0">
                <a:solidFill>
                  <a:schemeClr val="tx1"/>
                </a:solidFill>
                <a:effectLst/>
                <a:latin typeface="Arial" charset="0"/>
                <a:ea typeface="MS PGothic" pitchFamily="34" charset="-128"/>
                <a:cs typeface="Arial" charset="0"/>
              </a:rPr>
              <a:t> http://www.fiercepharma.com/marketing/eisai-launches-beyond-pill-cloud-collaboration-to-improve-home-care-japan </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19</a:t>
            </a:fld>
            <a:endParaRPr lang="en-US">
              <a:solidFill>
                <a:srgbClr val="000000"/>
              </a:solidFill>
            </a:endParaRPr>
          </a:p>
        </p:txBody>
      </p:sp>
    </p:spTree>
    <p:extLst>
      <p:ext uri="{BB962C8B-B14F-4D97-AF65-F5344CB8AC3E}">
        <p14:creationId xmlns:p14="http://schemas.microsoft.com/office/powerpoint/2010/main" val="1498212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450"/>
              </a:spcAft>
              <a:buNone/>
            </a:pPr>
            <a:r>
              <a:rPr lang="en-US" sz="1200" kern="0" dirty="0">
                <a:solidFill>
                  <a:schemeClr val="tx1"/>
                </a:solidFill>
                <a:latin typeface="Arial"/>
                <a:cs typeface="Arial"/>
              </a:rPr>
              <a:t>Source:</a:t>
            </a:r>
          </a:p>
          <a:p>
            <a:r>
              <a:rPr lang="en-US" sz="1200" kern="0" dirty="0">
                <a:solidFill>
                  <a:schemeClr val="tx1"/>
                </a:solidFill>
                <a:latin typeface="Arial"/>
                <a:cs typeface="Arial"/>
              </a:rPr>
              <a:t>[1]</a:t>
            </a:r>
            <a:r>
              <a:rPr lang="en-US" sz="1200" kern="1200" baseline="0" dirty="0">
                <a:solidFill>
                  <a:schemeClr val="tx1"/>
                </a:solidFill>
                <a:effectLst/>
                <a:latin typeface="Arial" charset="0"/>
                <a:ea typeface="MS PGothic" pitchFamily="34" charset="-128"/>
                <a:cs typeface="Arial" charset="0"/>
              </a:rPr>
              <a:t>https://www.cloudcomputing-news.net/news/2016/jun/27/why-healthcare-industrys-move-cloud-computing-accelerating/ </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20</a:t>
            </a:fld>
            <a:endParaRPr lang="en-US">
              <a:solidFill>
                <a:srgbClr val="000000"/>
              </a:solidFill>
            </a:endParaRPr>
          </a:p>
        </p:txBody>
      </p:sp>
    </p:spTree>
    <p:extLst>
      <p:ext uri="{BB962C8B-B14F-4D97-AF65-F5344CB8AC3E}">
        <p14:creationId xmlns:p14="http://schemas.microsoft.com/office/powerpoint/2010/main" val="675980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21</a:t>
            </a:fld>
            <a:endParaRPr lang="en-US"/>
          </a:p>
        </p:txBody>
      </p:sp>
    </p:spTree>
    <p:extLst>
      <p:ext uri="{BB962C8B-B14F-4D97-AF65-F5344CB8AC3E}">
        <p14:creationId xmlns:p14="http://schemas.microsoft.com/office/powerpoint/2010/main" val="2167583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[1]</a:t>
            </a:r>
            <a:r>
              <a:rPr lang="en-US" baseline="0" dirty="0"/>
              <a:t> </a:t>
            </a:r>
            <a:r>
              <a:rPr lang="en-US" dirty="0"/>
              <a:t>IBM Institute for Business Value Hybrid Cloud Survey 2016</a:t>
            </a:r>
            <a:r>
              <a:rPr lang="en-US" baseline="0" dirty="0"/>
              <a:t> </a:t>
            </a:r>
            <a:r>
              <a:rPr lang="en-US" dirty="0"/>
              <a:t>(n=50), Q</a:t>
            </a:r>
            <a:r>
              <a:rPr lang="en-US" sz="1200" kern="1200" dirty="0">
                <a:solidFill>
                  <a:schemeClr val="tx1"/>
                </a:solidFill>
                <a:effectLst/>
                <a:latin typeface="Arial" charset="0"/>
                <a:ea typeface="MS PGothic" pitchFamily="34" charset="-128"/>
                <a:cs typeface="Arial" charset="0"/>
              </a:rPr>
              <a:t>12. What percentage of your IT infrastructure workloads fall into the following categories?  	</a:t>
            </a:r>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22</a:t>
            </a:fld>
            <a:endParaRPr lang="en-US">
              <a:solidFill>
                <a:srgbClr val="000000"/>
              </a:solidFill>
            </a:endParaRPr>
          </a:p>
        </p:txBody>
      </p:sp>
    </p:spTree>
    <p:extLst>
      <p:ext uri="{BB962C8B-B14F-4D97-AF65-F5344CB8AC3E}">
        <p14:creationId xmlns:p14="http://schemas.microsoft.com/office/powerpoint/2010/main" val="269382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a:t>
            </a:fld>
            <a:endParaRPr lang="en-US"/>
          </a:p>
        </p:txBody>
      </p:sp>
    </p:spTree>
    <p:extLst>
      <p:ext uri="{BB962C8B-B14F-4D97-AF65-F5344CB8AC3E}">
        <p14:creationId xmlns:p14="http://schemas.microsoft.com/office/powerpoint/2010/main" val="1699888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Source : </a:t>
            </a:r>
          </a:p>
          <a:p>
            <a:r>
              <a:rPr lang="en-US" sz="1800" dirty="0"/>
              <a:t>[1] IBM Institute for Business Value Hybrid Cloud Survey 2016</a:t>
            </a:r>
            <a:r>
              <a:rPr lang="en-US" sz="1800" baseline="0" dirty="0"/>
              <a:t> </a:t>
            </a:r>
            <a:r>
              <a:rPr lang="en-US" sz="1800" dirty="0"/>
              <a:t>(n=50), Q</a:t>
            </a:r>
            <a:r>
              <a:rPr lang="en-US" sz="1800" kern="1200" dirty="0">
                <a:solidFill>
                  <a:schemeClr val="tx1"/>
                </a:solidFill>
                <a:effectLst/>
                <a:latin typeface="Arial" charset="0"/>
                <a:ea typeface="MS PGothic" pitchFamily="34" charset="-128"/>
                <a:cs typeface="Arial" charset="0"/>
              </a:rPr>
              <a:t>28. </a:t>
            </a:r>
            <a:r>
              <a:rPr lang="en-US" sz="1200" kern="1200" dirty="0">
                <a:solidFill>
                  <a:schemeClr val="tx1"/>
                </a:solidFill>
                <a:effectLst/>
                <a:latin typeface="Arial" charset="0"/>
                <a:ea typeface="+mn-ea"/>
                <a:cs typeface="Arial" charset="0"/>
              </a:rPr>
              <a:t>What are the biggest challenges to adopt a hybrid cloud environment?</a:t>
            </a:r>
            <a:r>
              <a:rPr lang="en-US" sz="1200" kern="1200" baseline="0" dirty="0">
                <a:solidFill>
                  <a:schemeClr val="tx1"/>
                </a:solidFill>
                <a:effectLst/>
                <a:latin typeface="Arial" charset="0"/>
                <a:ea typeface="+mn-ea"/>
                <a:cs typeface="Arial" charset="0"/>
              </a:rPr>
              <a:t> </a:t>
            </a:r>
            <a:r>
              <a:rPr lang="en-US" sz="1200" kern="1200" dirty="0">
                <a:solidFill>
                  <a:schemeClr val="tx1"/>
                </a:solidFill>
                <a:effectLst/>
                <a:latin typeface="Arial" charset="0"/>
                <a:ea typeface="+mn-ea"/>
                <a:cs typeface="Arial" charset="0"/>
              </a:rPr>
              <a:t>Select top 4</a:t>
            </a:r>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23</a:t>
            </a:fld>
            <a:endParaRPr lang="en-US">
              <a:solidFill>
                <a:srgbClr val="000000"/>
              </a:solidFill>
            </a:endParaRPr>
          </a:p>
        </p:txBody>
      </p:sp>
    </p:spTree>
    <p:extLst>
      <p:ext uri="{BB962C8B-B14F-4D97-AF65-F5344CB8AC3E}">
        <p14:creationId xmlns:p14="http://schemas.microsoft.com/office/powerpoint/2010/main" val="3072515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Source : </a:t>
            </a:r>
          </a:p>
          <a:p>
            <a:r>
              <a:rPr lang="en-US" sz="1800" dirty="0"/>
              <a:t>[1] IBM Institute for Business Value Hybrid Cloud Survey 2016 (n=50), </a:t>
            </a:r>
            <a:r>
              <a:rPr lang="en-US" sz="1800" baseline="0" dirty="0"/>
              <a:t>Q</a:t>
            </a:r>
            <a:r>
              <a:rPr lang="en-US" sz="1800" kern="1200" dirty="0">
                <a:solidFill>
                  <a:schemeClr val="tx1"/>
                </a:solidFill>
                <a:effectLst/>
                <a:latin typeface="Arial" charset="0"/>
                <a:ea typeface="+mn-ea"/>
                <a:cs typeface="Arial" charset="0"/>
              </a:rPr>
              <a:t>19. Think for a moment about your organization's most successful cloud initiative. To what extent were the following outcomes achieved?  Rate on a scale  from 1 to 5  where 1=Did not achieve and 5=Significantly achieved</a:t>
            </a:r>
            <a:r>
              <a:rPr lang="en-GB" sz="1800" kern="1200" dirty="0">
                <a:solidFill>
                  <a:schemeClr val="tx1"/>
                </a:solidFill>
                <a:effectLst/>
                <a:latin typeface="Arial" charset="0"/>
                <a:ea typeface="+mn-ea"/>
                <a:cs typeface="Arial" charset="0"/>
              </a:rPr>
              <a:t>.</a:t>
            </a:r>
            <a:r>
              <a:rPr lang="en-GB" sz="1800" kern="1200" baseline="0" dirty="0">
                <a:solidFill>
                  <a:schemeClr val="tx1"/>
                </a:solidFill>
                <a:effectLst/>
                <a:latin typeface="Arial" charset="0"/>
                <a:ea typeface="+mn-ea"/>
                <a:cs typeface="Arial" charset="0"/>
              </a:rPr>
              <a:t>  (selected only 4,5 significantly achieved)</a:t>
            </a:r>
            <a:endParaRPr lang="en-US" sz="1800"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25</a:t>
            </a:fld>
            <a:endParaRPr lang="en-US">
              <a:solidFill>
                <a:srgbClr val="000000"/>
              </a:solidFill>
            </a:endParaRPr>
          </a:p>
        </p:txBody>
      </p:sp>
    </p:spTree>
    <p:extLst>
      <p:ext uri="{BB962C8B-B14F-4D97-AF65-F5344CB8AC3E}">
        <p14:creationId xmlns:p14="http://schemas.microsoft.com/office/powerpoint/2010/main" val="2539138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26</a:t>
            </a:fld>
            <a:endParaRPr lang="en-US"/>
          </a:p>
        </p:txBody>
      </p:sp>
    </p:spTree>
    <p:extLst>
      <p:ext uri="{BB962C8B-B14F-4D97-AF65-F5344CB8AC3E}">
        <p14:creationId xmlns:p14="http://schemas.microsoft.com/office/powerpoint/2010/main" val="161879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[1] </a:t>
            </a:r>
            <a:r>
              <a:rPr lang="en-US" sz="1200" dirty="0"/>
              <a:t>IBM Institute for Business Value Hybrid Cloud Survey 2016</a:t>
            </a:r>
            <a:r>
              <a:rPr lang="en-US" sz="1200" baseline="0" dirty="0"/>
              <a:t> </a:t>
            </a:r>
            <a:r>
              <a:rPr lang="en-US" sz="1200" dirty="0"/>
              <a:t>(n=27),</a:t>
            </a:r>
            <a:r>
              <a:rPr lang="en-US" sz="1200" baseline="0" dirty="0"/>
              <a:t> </a:t>
            </a:r>
            <a:r>
              <a:rPr lang="en-US" sz="1200" dirty="0"/>
              <a:t>Q</a:t>
            </a:r>
            <a:r>
              <a:rPr lang="en-US" sz="1200" kern="1200" dirty="0">
                <a:solidFill>
                  <a:schemeClr val="tx1"/>
                </a:solidFill>
                <a:effectLst/>
                <a:latin typeface="Arial" charset="0"/>
                <a:ea typeface="MS PGothic" pitchFamily="34" charset="-128"/>
                <a:cs typeface="Arial" charset="0"/>
              </a:rPr>
              <a:t>13. How will hybrid cloud adoption support the growth of your organization? Select top 5</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27</a:t>
            </a:fld>
            <a:endParaRPr lang="en-US"/>
          </a:p>
        </p:txBody>
      </p:sp>
    </p:spTree>
    <p:extLst>
      <p:ext uri="{BB962C8B-B14F-4D97-AF65-F5344CB8AC3E}">
        <p14:creationId xmlns:p14="http://schemas.microsoft.com/office/powerpoint/2010/main" val="3779607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28</a:t>
            </a:fld>
            <a:endParaRPr lang="en-US">
              <a:solidFill>
                <a:srgbClr val="000000"/>
              </a:solidFill>
            </a:endParaRPr>
          </a:p>
        </p:txBody>
      </p:sp>
    </p:spTree>
    <p:extLst>
      <p:ext uri="{BB962C8B-B14F-4D97-AF65-F5344CB8AC3E}">
        <p14:creationId xmlns:p14="http://schemas.microsoft.com/office/powerpoint/2010/main" val="1351473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80000"/>
              </a:lnSpc>
              <a:spcBef>
                <a:spcPct val="0"/>
              </a:spcBef>
              <a:spcAft>
                <a:spcPct val="0"/>
              </a:spcAft>
              <a:buClr>
                <a:schemeClr val="folHlink"/>
              </a:buClr>
              <a:buSzPct val="80000"/>
              <a:buFont typeface="Wingdings" panose="05000000000000000000" pitchFamily="2" charset="2"/>
              <a:buNone/>
              <a:tabLst/>
              <a:defRPr/>
            </a:pPr>
            <a:r>
              <a:rPr lang="en-US" sz="1200" dirty="0"/>
              <a:t>Source:</a:t>
            </a:r>
          </a:p>
          <a:p>
            <a:pPr marL="171450" marR="0" lvl="0" indent="-171450" algn="l" defTabSz="914400" rtl="0" eaLnBrk="1" fontAlgn="base" latinLnBrk="0" hangingPunct="1">
              <a:lnSpc>
                <a:spcPct val="80000"/>
              </a:lnSpc>
              <a:spcBef>
                <a:spcPct val="0"/>
              </a:spcBef>
              <a:spcAft>
                <a:spcPct val="0"/>
              </a:spcAft>
              <a:buClr>
                <a:schemeClr val="folHlink"/>
              </a:buClr>
              <a:buSzPct val="80000"/>
              <a:buFont typeface="Wingdings" panose="05000000000000000000" pitchFamily="2" charset="2"/>
              <a:buNone/>
              <a:tabLst/>
              <a:defRPr/>
            </a:pPr>
            <a:r>
              <a:rPr lang="en-US" sz="1200" dirty="0"/>
              <a:t>[1] Berman, Saul; Marshall,</a:t>
            </a:r>
            <a:r>
              <a:rPr lang="en-US" sz="1200" baseline="0" dirty="0"/>
              <a:t> Anthony; and </a:t>
            </a:r>
            <a:r>
              <a:rPr lang="en-US" altLang="x-none" sz="1200" b="0" dirty="0" err="1">
                <a:ea typeface="ＭＳ Ｐゴシック" charset="-128"/>
              </a:rPr>
              <a:t>Kesterson</a:t>
            </a:r>
            <a:r>
              <a:rPr lang="en-US" altLang="x-none" sz="1200" b="0" dirty="0">
                <a:ea typeface="ＭＳ Ｐゴシック" charset="-128"/>
              </a:rPr>
              <a:t>-Townes, Lynn.</a:t>
            </a:r>
            <a:r>
              <a:rPr lang="en-US" altLang="x-none" sz="1200" b="0" baseline="0" dirty="0">
                <a:ea typeface="ＭＳ Ｐゴシック" charset="-128"/>
              </a:rPr>
              <a:t> ‘The power of cloud: </a:t>
            </a:r>
            <a:r>
              <a:rPr lang="en-US" altLang="x-none" sz="1200" i="0" dirty="0">
                <a:ea typeface="MS PGothic" charset="-128"/>
                <a:cs typeface="MS PGothic" charset="-128"/>
              </a:rPr>
              <a:t>Driving business model innovation’. </a:t>
            </a:r>
            <a:r>
              <a:rPr lang="en-US" sz="1200" b="0" i="0" u="none" strike="noStrike" kern="1200" baseline="0" dirty="0">
                <a:solidFill>
                  <a:schemeClr val="tx1"/>
                </a:solidFill>
                <a:latin typeface="Arial" charset="0"/>
                <a:ea typeface="MS PGothic" pitchFamily="34" charset="-128"/>
                <a:cs typeface="MS PGothic" charset="0"/>
              </a:rPr>
              <a:t>IBM Institute for Business Value. February 2012. </a:t>
            </a:r>
            <a:r>
              <a:rPr lang="en-US" altLang="ja-JP" sz="1200" dirty="0">
                <a:solidFill>
                  <a:schemeClr val="bg1">
                    <a:lumMod val="50000"/>
                  </a:schemeClr>
                </a:solidFill>
                <a:latin typeface="Arial" charset="0"/>
                <a:hlinkClick r:id="rId3"/>
              </a:rPr>
              <a:t>https://ibm.biz/Bd4uzw</a:t>
            </a:r>
            <a:endParaRPr lang="en-US" altLang="en-US" sz="120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200" dirty="0">
                <a:latin typeface="Arial" panose="020B0604020202020204" pitchFamily="34" charset="0"/>
                <a:ea typeface="ＭＳ Ｐゴシック" panose="020B0600070205080204" pitchFamily="34" charset="-128"/>
              </a:rPr>
              <a:t>The six cloud business enablers are applicable whether</a:t>
            </a:r>
            <a:r>
              <a:rPr lang="en-US" altLang="en-US" sz="1100" b="0" dirty="0">
                <a:latin typeface="Arial" panose="020B0604020202020204" pitchFamily="34" charset="0"/>
                <a:ea typeface="ＭＳ Ｐゴシック" panose="020B0600070205080204" pitchFamily="34" charset="-128"/>
              </a:rPr>
              <a:t> </a:t>
            </a:r>
            <a:r>
              <a:rPr lang="en-US" altLang="en-US" sz="1200" dirty="0">
                <a:latin typeface="Arial" panose="020B0604020202020204" pitchFamily="34" charset="0"/>
                <a:ea typeface="ＭＳ Ｐゴシック" panose="020B0600070205080204" pitchFamily="34" charset="-128"/>
              </a:rPr>
              <a:t>your cloud strategy involves becoming a consumer or a provider of cloud-based offerings – or includes elements of</a:t>
            </a:r>
            <a:r>
              <a:rPr lang="en-US" altLang="en-US" sz="1200" baseline="0" dirty="0">
                <a:latin typeface="Arial" panose="020B0604020202020204" pitchFamily="34" charset="0"/>
                <a:ea typeface="ＭＳ Ｐゴシック" panose="020B0600070205080204" pitchFamily="34" charset="-128"/>
              </a:rPr>
              <a:t> </a:t>
            </a:r>
            <a:r>
              <a:rPr lang="en-US" altLang="en-US" sz="1200" dirty="0">
                <a:latin typeface="Arial" panose="020B0604020202020204" pitchFamily="34" charset="0"/>
                <a:ea typeface="ＭＳ Ｐゴシック" panose="020B0600070205080204" pitchFamily="34" charset="-128"/>
              </a:rPr>
              <a:t>both </a:t>
            </a:r>
            <a:endParaRPr lang="en-US" altLang="en-US" sz="11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100" u="sng" dirty="0">
                <a:latin typeface="Arial" panose="020B0604020202020204" pitchFamily="34" charset="0"/>
                <a:ea typeface="ＭＳ Ｐゴシック" panose="020B0600070205080204" pitchFamily="34" charset="-128"/>
              </a:rPr>
              <a:t>Cost flexibility –</a:t>
            </a:r>
            <a:r>
              <a:rPr lang="en-US" altLang="en-US" sz="1100" dirty="0">
                <a:latin typeface="Arial" panose="020B0604020202020204" pitchFamily="34" charset="0"/>
                <a:ea typeface="ＭＳ Ｐゴシック" panose="020B0600070205080204" pitchFamily="34" charset="-128"/>
              </a:rPr>
              <a:t> </a:t>
            </a: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100" dirty="0">
                <a:latin typeface="Arial" panose="020B0604020202020204" pitchFamily="34" charset="0"/>
                <a:ea typeface="ＭＳ Ｐゴシック" panose="020B0600070205080204" pitchFamily="34" charset="-128"/>
              </a:rPr>
              <a:t>1)</a:t>
            </a:r>
            <a:r>
              <a:rPr lang="en-US" altLang="en-US" sz="700" dirty="0">
                <a:latin typeface="Arial" panose="020B0604020202020204" pitchFamily="34" charset="0"/>
                <a:ea typeface="ＭＳ Ｐゴシック" panose="020B0600070205080204" pitchFamily="34" charset="-128"/>
              </a:rPr>
              <a:t>Shift capex to </a:t>
            </a:r>
            <a:r>
              <a:rPr lang="en-US" altLang="en-US" sz="700" dirty="0" err="1">
                <a:latin typeface="Arial" panose="020B0604020202020204" pitchFamily="34" charset="0"/>
                <a:ea typeface="ＭＳ Ｐゴシック" panose="020B0600070205080204" pitchFamily="34" charset="-128"/>
              </a:rPr>
              <a:t>opex</a:t>
            </a:r>
            <a:r>
              <a:rPr lang="en-US" altLang="en-US" sz="700" dirty="0">
                <a:latin typeface="Arial" panose="020B0604020202020204" pitchFamily="34" charset="0"/>
                <a:ea typeface="ＭＳ Ｐゴシック" panose="020B0600070205080204" pitchFamily="34" charset="-128"/>
              </a:rPr>
              <a:t>;</a:t>
            </a:r>
            <a:r>
              <a:rPr lang="en-US" altLang="en-US" sz="700" b="0" dirty="0">
                <a:latin typeface="Arial" panose="020B0604020202020204" pitchFamily="34" charset="0"/>
                <a:ea typeface="ＭＳ Ｐゴシック" panose="020B0600070205080204" pitchFamily="34" charset="-128"/>
              </a:rPr>
              <a:t> - </a:t>
            </a:r>
            <a:r>
              <a:rPr lang="en-US" altLang="en-US" sz="1100" b="0" dirty="0">
                <a:latin typeface="Arial" panose="020B0604020202020204" pitchFamily="34" charset="0"/>
                <a:ea typeface="ＭＳ Ｐゴシック" panose="020B0600070205080204" pitchFamily="34" charset="-128"/>
              </a:rPr>
              <a:t>IT </a:t>
            </a:r>
            <a:r>
              <a:rPr lang="en-US" altLang="en-US" sz="1100" b="0" dirty="0" err="1">
                <a:latin typeface="Arial" panose="020B0604020202020204" pitchFamily="34" charset="0"/>
                <a:ea typeface="ＭＳ Ｐゴシック" panose="020B0600070205080204" pitchFamily="34" charset="-128"/>
              </a:rPr>
              <a:t>CapEx</a:t>
            </a:r>
            <a:r>
              <a:rPr lang="en-US" altLang="en-US" sz="1100" b="0" dirty="0">
                <a:latin typeface="Arial" panose="020B0604020202020204" pitchFamily="34" charset="0"/>
                <a:ea typeface="ＭＳ Ｐゴシック" panose="020B0600070205080204" pitchFamily="34" charset="-128"/>
              </a:rPr>
              <a:t> is money spent on acquiring physical assets for the purpose of running business.  Examples of IT </a:t>
            </a:r>
            <a:r>
              <a:rPr lang="en-US" altLang="en-US" sz="1100" b="0" dirty="0" err="1">
                <a:latin typeface="Arial" panose="020B0604020202020204" pitchFamily="34" charset="0"/>
                <a:ea typeface="ＭＳ Ｐゴシック" panose="020B0600070205080204" pitchFamily="34" charset="-128"/>
              </a:rPr>
              <a:t>CapEx</a:t>
            </a:r>
            <a:r>
              <a:rPr lang="en-US" altLang="en-US" sz="1100" b="0" dirty="0">
                <a:latin typeface="Arial" panose="020B0604020202020204" pitchFamily="34" charset="0"/>
                <a:ea typeface="ＭＳ Ｐゴシック" panose="020B0600070205080204" pitchFamily="34" charset="-128"/>
              </a:rPr>
              <a:t>: printers, servers, laptops, networking equipment, etc.  </a:t>
            </a:r>
            <a:r>
              <a:rPr lang="en-US" altLang="en-US" sz="1100" b="0" dirty="0" err="1">
                <a:latin typeface="Arial" panose="020B0604020202020204" pitchFamily="34" charset="0"/>
                <a:ea typeface="ＭＳ Ｐゴシック" panose="020B0600070205080204" pitchFamily="34" charset="-128"/>
              </a:rPr>
              <a:t>OpEx</a:t>
            </a:r>
            <a:r>
              <a:rPr lang="en-US" altLang="en-US" sz="1100" b="0" dirty="0">
                <a:latin typeface="Arial" panose="020B0604020202020204" pitchFamily="34" charset="0"/>
                <a:ea typeface="ＭＳ Ｐゴシック" panose="020B0600070205080204" pitchFamily="34" charset="-128"/>
              </a:rPr>
              <a:t> is money spent on the operational aspect of running business.  Examples of IT </a:t>
            </a:r>
            <a:r>
              <a:rPr lang="en-US" altLang="en-US" sz="1100" b="0" dirty="0" err="1">
                <a:latin typeface="Arial" panose="020B0604020202020204" pitchFamily="34" charset="0"/>
                <a:ea typeface="ＭＳ Ｐゴシック" panose="020B0600070205080204" pitchFamily="34" charset="-128"/>
              </a:rPr>
              <a:t>OpEx</a:t>
            </a:r>
            <a:r>
              <a:rPr lang="en-US" altLang="en-US" sz="1100" b="0" dirty="0">
                <a:latin typeface="Arial" panose="020B0604020202020204" pitchFamily="34" charset="0"/>
                <a:ea typeface="ＭＳ Ｐゴシック" panose="020B0600070205080204" pitchFamily="34" charset="-128"/>
              </a:rPr>
              <a:t>: telephone service, leased network lines, printer cartridges.  Enterprise software licenses are typically treated as </a:t>
            </a:r>
            <a:r>
              <a:rPr lang="en-US" altLang="en-US" sz="1100" b="0" dirty="0" err="1">
                <a:latin typeface="Arial" panose="020B0604020202020204" pitchFamily="34" charset="0"/>
                <a:ea typeface="ＭＳ Ｐゴシック" panose="020B0600070205080204" pitchFamily="34" charset="-128"/>
              </a:rPr>
              <a:t>CapEx</a:t>
            </a:r>
            <a:r>
              <a:rPr lang="en-US" altLang="en-US" sz="1100" b="0" dirty="0">
                <a:latin typeface="Arial" panose="020B0604020202020204" pitchFamily="34" charset="0"/>
                <a:ea typeface="ＭＳ Ｐゴシック" panose="020B0600070205080204" pitchFamily="34" charset="-128"/>
              </a:rPr>
              <a:t>, along with the servers and networking equipment required to host the software.  </a:t>
            </a: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100" b="0" dirty="0">
                <a:latin typeface="Arial" panose="020B0604020202020204" pitchFamily="34" charset="0"/>
                <a:ea typeface="ＭＳ Ｐゴシック" panose="020B0600070205080204" pitchFamily="34" charset="-128"/>
              </a:rPr>
              <a:t>IT </a:t>
            </a:r>
            <a:r>
              <a:rPr lang="en-US" altLang="en-US" sz="1100" b="0" dirty="0" err="1">
                <a:latin typeface="Arial" panose="020B0604020202020204" pitchFamily="34" charset="0"/>
                <a:ea typeface="ＭＳ Ｐゴシック" panose="020B0600070205080204" pitchFamily="34" charset="-128"/>
              </a:rPr>
              <a:t>CapEx</a:t>
            </a:r>
            <a:r>
              <a:rPr lang="en-US" altLang="en-US" sz="1100" b="0" dirty="0">
                <a:latin typeface="Arial" panose="020B0604020202020204" pitchFamily="34" charset="0"/>
                <a:ea typeface="ＭＳ Ｐゴシック" panose="020B0600070205080204" pitchFamily="34" charset="-128"/>
              </a:rPr>
              <a:t> also tends to be less fluid and much more expensive than routine IT </a:t>
            </a:r>
            <a:r>
              <a:rPr lang="en-US" altLang="en-US" sz="1100" b="0" dirty="0" err="1">
                <a:latin typeface="Arial" panose="020B0604020202020204" pitchFamily="34" charset="0"/>
                <a:ea typeface="ＭＳ Ｐゴシック" panose="020B0600070205080204" pitchFamily="34" charset="-128"/>
              </a:rPr>
              <a:t>OpEx</a:t>
            </a:r>
            <a:r>
              <a:rPr lang="en-US" altLang="en-US" sz="1100" b="0" dirty="0">
                <a:latin typeface="Arial" panose="020B0604020202020204" pitchFamily="34" charset="0"/>
                <a:ea typeface="ＭＳ Ｐゴシック" panose="020B0600070205080204" pitchFamily="34" charset="-128"/>
              </a:rPr>
              <a:t>.  </a:t>
            </a:r>
            <a:r>
              <a:rPr lang="en-US" altLang="en-US" sz="1100" b="0" dirty="0" err="1">
                <a:latin typeface="Arial" panose="020B0604020202020204" pitchFamily="34" charset="0"/>
                <a:ea typeface="ＭＳ Ｐゴシック" panose="020B0600070205080204" pitchFamily="34" charset="-128"/>
              </a:rPr>
              <a:t>CapEx</a:t>
            </a:r>
            <a:r>
              <a:rPr lang="en-US" altLang="en-US" sz="1100" b="0" dirty="0">
                <a:latin typeface="Arial" panose="020B0604020202020204" pitchFamily="34" charset="0"/>
                <a:ea typeface="ＭＳ Ｐゴシック" panose="020B0600070205080204" pitchFamily="34" charset="-128"/>
              </a:rPr>
              <a:t> spending also tends to be harder to forecast than </a:t>
            </a:r>
            <a:r>
              <a:rPr lang="en-US" altLang="en-US" sz="1100" b="0" dirty="0" err="1">
                <a:latin typeface="Arial" panose="020B0604020202020204" pitchFamily="34" charset="0"/>
                <a:ea typeface="ＭＳ Ｐゴシック" panose="020B0600070205080204" pitchFamily="34" charset="-128"/>
              </a:rPr>
              <a:t>OpEx</a:t>
            </a:r>
            <a:r>
              <a:rPr lang="en-US" altLang="en-US" sz="1100" b="0" dirty="0">
                <a:latin typeface="Arial" panose="020B0604020202020204" pitchFamily="34" charset="0"/>
                <a:ea typeface="ＭＳ Ｐゴシック" panose="020B0600070205080204" pitchFamily="34" charset="-128"/>
              </a:rPr>
              <a:t>. </a:t>
            </a:r>
            <a:r>
              <a:rPr lang="en-US" altLang="en-US" sz="1100" b="0" dirty="0" err="1">
                <a:latin typeface="Arial" panose="020B0604020202020204" pitchFamily="34" charset="0"/>
                <a:ea typeface="ＭＳ Ｐゴシック" panose="020B0600070205080204" pitchFamily="34" charset="-128"/>
              </a:rPr>
              <a:t>OpEx</a:t>
            </a:r>
            <a:r>
              <a:rPr lang="en-US" altLang="en-US" sz="1100" b="0" dirty="0">
                <a:latin typeface="Arial" panose="020B0604020202020204" pitchFamily="34" charset="0"/>
                <a:ea typeface="ＭＳ Ｐゴシック" panose="020B0600070205080204" pitchFamily="34" charset="-128"/>
              </a:rPr>
              <a:t> typically represents a real cost of doing business: your business needs an internet connection to exist, and you pay for what you use.  </a:t>
            </a:r>
            <a:r>
              <a:rPr lang="en-US" altLang="en-US" sz="1100" b="0" dirty="0" err="1">
                <a:latin typeface="Arial" panose="020B0604020202020204" pitchFamily="34" charset="0"/>
                <a:ea typeface="ＭＳ Ｐゴシック" panose="020B0600070205080204" pitchFamily="34" charset="-128"/>
              </a:rPr>
              <a:t>CapEx</a:t>
            </a:r>
            <a:r>
              <a:rPr lang="en-US" altLang="en-US" sz="1100" b="0" dirty="0">
                <a:latin typeface="Arial" panose="020B0604020202020204" pitchFamily="34" charset="0"/>
                <a:ea typeface="ＭＳ Ｐゴシック" panose="020B0600070205080204" pitchFamily="34" charset="-128"/>
              </a:rPr>
              <a:t> in general is often more fuzzy in relation to its impact on a company</a:t>
            </a:r>
            <a:r>
              <a:rPr lang="ja-JP" altLang="en-US" sz="1100" b="0" dirty="0">
                <a:latin typeface="Arial" panose="020B0604020202020204" pitchFamily="34" charset="0"/>
                <a:ea typeface="+mn-ea"/>
              </a:rPr>
              <a:t>’</a:t>
            </a:r>
            <a:r>
              <a:rPr lang="en-US" altLang="ja-JP" sz="1100" b="0" dirty="0">
                <a:latin typeface="Arial" panose="020B0604020202020204" pitchFamily="34" charset="0"/>
                <a:ea typeface="+mn-ea"/>
              </a:rPr>
              <a:t>s operations, especially when it comes to IT </a:t>
            </a:r>
            <a:r>
              <a:rPr lang="en-US" altLang="ja-JP" sz="1100" b="0" dirty="0" err="1">
                <a:latin typeface="Arial" panose="020B0604020202020204" pitchFamily="34" charset="0"/>
                <a:ea typeface="+mn-ea"/>
              </a:rPr>
              <a:t>CapEx</a:t>
            </a:r>
            <a:r>
              <a:rPr lang="en-US" altLang="ja-JP" sz="1100" b="0" dirty="0">
                <a:latin typeface="Arial" panose="020B0604020202020204" pitchFamily="34" charset="0"/>
                <a:ea typeface="+mn-ea"/>
              </a:rPr>
              <a:t>.  Sure, you need a server to run your business, but do you really use it 100% for the entire duration of its life?  Even with virtualization tools like VMWare, you</a:t>
            </a:r>
            <a:r>
              <a:rPr lang="ja-JP" altLang="en-US" sz="1100" b="0" dirty="0">
                <a:latin typeface="Arial" panose="020B0604020202020204" pitchFamily="34" charset="0"/>
                <a:ea typeface="+mn-ea"/>
              </a:rPr>
              <a:t>’</a:t>
            </a:r>
            <a:r>
              <a:rPr lang="en-US" altLang="ja-JP" sz="1100" b="0" dirty="0">
                <a:latin typeface="Arial" panose="020B0604020202020204" pitchFamily="34" charset="0"/>
                <a:ea typeface="+mn-ea"/>
              </a:rPr>
              <a:t>re probably not using it 100%.  Plus, </a:t>
            </a:r>
            <a:r>
              <a:rPr lang="en-US" altLang="ja-JP" sz="1100" b="0" dirty="0" err="1">
                <a:latin typeface="Arial" panose="020B0604020202020204" pitchFamily="34" charset="0"/>
                <a:ea typeface="+mn-ea"/>
              </a:rPr>
              <a:t>CapEx</a:t>
            </a:r>
            <a:r>
              <a:rPr lang="en-US" altLang="ja-JP" sz="1100" b="0" dirty="0">
                <a:latin typeface="Arial" panose="020B0604020202020204" pitchFamily="34" charset="0"/>
                <a:ea typeface="+mn-ea"/>
              </a:rPr>
              <a:t> also has maintenance and </a:t>
            </a:r>
            <a:r>
              <a:rPr lang="ja-JP" altLang="en-US" sz="1100" b="0" dirty="0">
                <a:latin typeface="Arial" panose="020B0604020202020204" pitchFamily="34" charset="0"/>
                <a:ea typeface="+mn-ea"/>
              </a:rPr>
              <a:t>“</a:t>
            </a:r>
            <a:r>
              <a:rPr lang="en-US" altLang="ja-JP" sz="1100" b="0" dirty="0">
                <a:latin typeface="Arial" panose="020B0604020202020204" pitchFamily="34" charset="0"/>
                <a:ea typeface="+mn-ea"/>
              </a:rPr>
              <a:t>unexpected events</a:t>
            </a:r>
            <a:r>
              <a:rPr lang="ja-JP" altLang="en-US" sz="1100" b="0" dirty="0">
                <a:latin typeface="Arial" panose="020B0604020202020204" pitchFamily="34" charset="0"/>
                <a:ea typeface="+mn-ea"/>
              </a:rPr>
              <a:t>”</a:t>
            </a:r>
            <a:r>
              <a:rPr lang="en-US" altLang="ja-JP" sz="1100" b="0" dirty="0">
                <a:latin typeface="Arial" panose="020B0604020202020204" pitchFamily="34" charset="0"/>
                <a:ea typeface="+mn-ea"/>
              </a:rPr>
              <a:t> overhead that </a:t>
            </a:r>
            <a:r>
              <a:rPr lang="en-US" altLang="ja-JP" sz="1100" b="0" dirty="0" err="1">
                <a:latin typeface="Arial" panose="020B0604020202020204" pitchFamily="34" charset="0"/>
                <a:ea typeface="+mn-ea"/>
              </a:rPr>
              <a:t>OpEx</a:t>
            </a:r>
            <a:r>
              <a:rPr lang="en-US" altLang="ja-JP" sz="1100" b="0" dirty="0">
                <a:latin typeface="Arial" panose="020B0604020202020204" pitchFamily="34" charset="0"/>
                <a:ea typeface="+mn-ea"/>
              </a:rPr>
              <a:t> </a:t>
            </a:r>
            <a:r>
              <a:rPr lang="en-US" altLang="ja-JP" sz="1100" b="0" dirty="0" err="1">
                <a:latin typeface="Arial" panose="020B0604020202020204" pitchFamily="34" charset="0"/>
                <a:ea typeface="+mn-ea"/>
              </a:rPr>
              <a:t>doesn</a:t>
            </a:r>
            <a:r>
              <a:rPr lang="ja-JP" altLang="en-US" sz="1100" b="0" dirty="0">
                <a:latin typeface="Arial" panose="020B0604020202020204" pitchFamily="34" charset="0"/>
                <a:ea typeface="+mn-ea"/>
              </a:rPr>
              <a:t>’</a:t>
            </a:r>
            <a:r>
              <a:rPr lang="en-US" altLang="ja-JP" sz="1100" b="0" dirty="0">
                <a:latin typeface="Arial" panose="020B0604020202020204" pitchFamily="34" charset="0"/>
                <a:ea typeface="+mn-ea"/>
              </a:rPr>
              <a:t>t. Cloud enables the shift from </a:t>
            </a:r>
            <a:r>
              <a:rPr lang="en-US" altLang="ja-JP" sz="1100" b="0" dirty="0" err="1">
                <a:latin typeface="Arial" panose="020B0604020202020204" pitchFamily="34" charset="0"/>
                <a:ea typeface="+mn-ea"/>
              </a:rPr>
              <a:t>CapEx</a:t>
            </a:r>
            <a:r>
              <a:rPr lang="en-US" altLang="ja-JP" sz="1100" b="0" dirty="0">
                <a:latin typeface="Arial" panose="020B0604020202020204" pitchFamily="34" charset="0"/>
                <a:ea typeface="+mn-ea"/>
              </a:rPr>
              <a:t> to </a:t>
            </a:r>
            <a:r>
              <a:rPr lang="en-US" altLang="ja-JP" sz="1100" b="0" dirty="0" err="1">
                <a:latin typeface="Arial" panose="020B0604020202020204" pitchFamily="34" charset="0"/>
                <a:ea typeface="+mn-ea"/>
              </a:rPr>
              <a:t>OpEx</a:t>
            </a:r>
            <a:r>
              <a:rPr lang="en-US" altLang="ja-JP" sz="1100" b="0" dirty="0">
                <a:latin typeface="Arial" panose="020B0604020202020204" pitchFamily="34" charset="0"/>
                <a:ea typeface="+mn-ea"/>
              </a:rPr>
              <a:t>.</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1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700" dirty="0">
                <a:latin typeface="Arial" panose="020B0604020202020204" pitchFamily="34" charset="0"/>
                <a:ea typeface="ＭＳ Ｐゴシック" panose="020B0600070205080204" pitchFamily="34" charset="-128"/>
              </a:rPr>
              <a:t>ii) Pay-per-use software and services;  - </a:t>
            </a:r>
            <a:r>
              <a:rPr lang="en-US" altLang="en-US" sz="1100" b="0" dirty="0">
                <a:latin typeface="Arial" panose="020B0604020202020204" pitchFamily="34" charset="0"/>
                <a:ea typeface="ＭＳ Ｐゴシック" panose="020B0600070205080204" pitchFamily="34" charset="-128"/>
              </a:rPr>
              <a:t>With cloud applications there is no longer a need to install software or pay software license fees. This pay-per-use model provides greater flexibility and eliminates the need for significant capital expenditures </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1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100" u="sng" dirty="0">
                <a:latin typeface="Arial" panose="020B0604020202020204" pitchFamily="34" charset="0"/>
                <a:ea typeface="ＭＳ Ｐゴシック" panose="020B0600070205080204" pitchFamily="34" charset="-128"/>
              </a:rPr>
              <a:t>2) Business Scalability :</a:t>
            </a:r>
            <a:r>
              <a:rPr lang="en-US" altLang="en-US" sz="1100" dirty="0">
                <a:latin typeface="Arial" panose="020B0604020202020204" pitchFamily="34" charset="0"/>
                <a:ea typeface="ＭＳ Ｐゴシック" panose="020B0600070205080204" pitchFamily="34" charset="-128"/>
              </a:rPr>
              <a:t> </a:t>
            </a:r>
            <a:r>
              <a:rPr lang="en-US" altLang="en-US" sz="1100" b="0" dirty="0">
                <a:latin typeface="Arial" panose="020B0604020202020204" pitchFamily="34" charset="0"/>
                <a:ea typeface="ＭＳ Ｐゴシック" panose="020B0600070205080204" pitchFamily="34" charset="-128"/>
              </a:rPr>
              <a:t>Businesses can scale operations very easily based on requirement. If you need new servers because the number of hits to your website has increased, then you can easily do so. If you need to get rid of the extra servers, you can do that easily as well </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1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100" u="sng" dirty="0">
                <a:latin typeface="Arial" panose="020B0604020202020204" pitchFamily="34" charset="0"/>
                <a:ea typeface="ＭＳ Ｐゴシック" panose="020B0600070205080204" pitchFamily="34" charset="-128"/>
              </a:rPr>
              <a:t>3) Market Adaptability :</a:t>
            </a:r>
            <a:r>
              <a:rPr lang="en-US" altLang="en-US" sz="1100" dirty="0">
                <a:latin typeface="Arial" panose="020B0604020202020204" pitchFamily="34" charset="0"/>
                <a:ea typeface="ＭＳ Ｐゴシック" panose="020B0600070205080204" pitchFamily="34" charset="-128"/>
              </a:rPr>
              <a:t> </a:t>
            </a:r>
            <a:r>
              <a:rPr lang="en-US" altLang="en-US" sz="1100" b="0" dirty="0">
                <a:latin typeface="Arial" panose="020B0604020202020204" pitchFamily="34" charset="0"/>
                <a:ea typeface="ＭＳ Ｐゴシック" panose="020B0600070205080204" pitchFamily="34" charset="-128"/>
              </a:rPr>
              <a:t>Cloud enables a f</a:t>
            </a:r>
            <a:r>
              <a:rPr lang="en-US" altLang="en-US" sz="700" b="0" dirty="0">
                <a:latin typeface="Arial" panose="020B0604020202020204" pitchFamily="34" charset="0"/>
                <a:ea typeface="ＭＳ Ｐゴシック" panose="020B0600070205080204" pitchFamily="34" charset="-128"/>
              </a:rPr>
              <a:t>aster time to market and helps in rapid prototyping, development and deployment; </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1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100" u="sng" dirty="0">
                <a:latin typeface="Arial" panose="020B0604020202020204" pitchFamily="34" charset="0"/>
                <a:ea typeface="ＭＳ Ｐゴシック" panose="020B0600070205080204" pitchFamily="34" charset="-128"/>
              </a:rPr>
              <a:t>4) Masked complexity :</a:t>
            </a:r>
            <a:r>
              <a:rPr lang="en-US" altLang="en-US" sz="1100" dirty="0">
                <a:latin typeface="Arial" panose="020B0604020202020204" pitchFamily="34" charset="0"/>
                <a:ea typeface="ＭＳ Ｐゴシック" panose="020B0600070205080204" pitchFamily="34" charset="-128"/>
              </a:rPr>
              <a:t> </a:t>
            </a:r>
            <a:r>
              <a:rPr lang="en-US" altLang="en-US" sz="1100" b="0" dirty="0">
                <a:latin typeface="Arial" panose="020B0604020202020204" pitchFamily="34" charset="0"/>
                <a:ea typeface="ＭＳ Ｐゴシック" panose="020B0600070205080204" pitchFamily="34" charset="-128"/>
              </a:rPr>
              <a:t>The c</a:t>
            </a:r>
            <a:r>
              <a:rPr lang="en-US" altLang="en-US" sz="700" b="0" dirty="0">
                <a:latin typeface="Arial" panose="020B0604020202020204" pitchFamily="34" charset="0"/>
                <a:ea typeface="ＭＳ Ｐゴシック" panose="020B0600070205080204" pitchFamily="34" charset="-128"/>
              </a:rPr>
              <a:t>omplexity becomes hidden from end-user; There is user independence from IT or other operational issues like upgrade &amp; maintenance.</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100" b="0" dirty="0">
              <a:latin typeface="Arial" panose="020B0604020202020204" pitchFamily="34" charset="0"/>
              <a:ea typeface="ＭＳ Ｐゴシック" panose="020B0600070205080204" pitchFamily="34" charset="-128"/>
            </a:endParaRPr>
          </a:p>
          <a:p>
            <a:pPr marL="171450" indent="-171450" eaLnBrk="1" hangingPunct="1">
              <a:lnSpc>
                <a:spcPct val="80000"/>
              </a:lnSpc>
              <a:spcBef>
                <a:spcPct val="0"/>
              </a:spcBef>
              <a:buClr>
                <a:schemeClr val="folHlink"/>
              </a:buClr>
              <a:buSzPct val="80000"/>
              <a:buFont typeface="Wingdings" panose="05000000000000000000" pitchFamily="2" charset="2"/>
              <a:buNone/>
            </a:pPr>
            <a:r>
              <a:rPr lang="en-US" altLang="en-US" sz="1100" u="sng" dirty="0">
                <a:latin typeface="Arial" panose="020B0604020202020204" pitchFamily="34" charset="0"/>
                <a:ea typeface="ＭＳ Ｐゴシック" panose="020B0600070205080204" pitchFamily="34" charset="-128"/>
              </a:rPr>
              <a:t>5) Contextual variability :</a:t>
            </a:r>
            <a:r>
              <a:rPr lang="en-US" altLang="en-US" sz="1100" dirty="0">
                <a:latin typeface="Arial" panose="020B0604020202020204" pitchFamily="34" charset="0"/>
                <a:ea typeface="ＭＳ Ｐゴシック" panose="020B0600070205080204" pitchFamily="34" charset="-128"/>
              </a:rPr>
              <a:t> </a:t>
            </a:r>
            <a:r>
              <a:rPr lang="en-US" altLang="en-US" sz="1100" b="0" dirty="0">
                <a:latin typeface="Arial" panose="020B0604020202020204" pitchFamily="34" charset="0"/>
                <a:ea typeface="ＭＳ Ｐゴシック" panose="020B0600070205080204" pitchFamily="34" charset="-128"/>
              </a:rPr>
              <a:t>Supports user defined preferences. Cloud can be used to store information about user preferences and enable the customization of product or service which is being delivered. </a:t>
            </a:r>
          </a:p>
          <a:p>
            <a:pPr marL="171450" indent="-171450" eaLnBrk="1" hangingPunct="1">
              <a:lnSpc>
                <a:spcPct val="80000"/>
              </a:lnSpc>
              <a:spcBef>
                <a:spcPct val="0"/>
              </a:spcBef>
              <a:buClr>
                <a:schemeClr val="folHlink"/>
              </a:buClr>
              <a:buSzPct val="80000"/>
              <a:buFont typeface="Wingdings" panose="05000000000000000000" pitchFamily="2" charset="2"/>
              <a:buNone/>
            </a:pPr>
            <a:endParaRPr lang="en-US" altLang="en-US" sz="1100" b="0" dirty="0">
              <a:latin typeface="Arial" panose="020B0604020202020204" pitchFamily="34" charset="0"/>
              <a:ea typeface="ＭＳ Ｐゴシック" panose="020B0600070205080204" pitchFamily="34" charset="-128"/>
            </a:endParaRPr>
          </a:p>
          <a:p>
            <a:pPr marL="171450" indent="-171450">
              <a:lnSpc>
                <a:spcPct val="80000"/>
              </a:lnSpc>
            </a:pPr>
            <a:r>
              <a:rPr lang="en-US" altLang="en-US" sz="1100" u="sng" dirty="0">
                <a:latin typeface="Arial" panose="020B0604020202020204" pitchFamily="34" charset="0"/>
                <a:ea typeface="ＭＳ Ｐゴシック" panose="020B0600070205080204" pitchFamily="34" charset="-128"/>
              </a:rPr>
              <a:t>6) Ecosystem connectivity :</a:t>
            </a:r>
            <a:r>
              <a:rPr lang="en-US" altLang="en-US" sz="1100" b="0" dirty="0">
                <a:latin typeface="Arial" panose="020B0604020202020204" pitchFamily="34" charset="0"/>
                <a:ea typeface="ＭＳ Ｐゴシック" panose="020B0600070205080204" pitchFamily="34" charset="-128"/>
              </a:rPr>
              <a:t> </a:t>
            </a:r>
          </a:p>
          <a:p>
            <a:pPr marL="171450" indent="-171450">
              <a:lnSpc>
                <a:spcPct val="80000"/>
              </a:lnSpc>
            </a:pPr>
            <a:r>
              <a:rPr lang="en-US" altLang="en-US" sz="1100" b="0" dirty="0">
                <a:latin typeface="Arial" panose="020B0604020202020204" pitchFamily="34" charset="0"/>
                <a:ea typeface="ＭＳ Ｐゴシック" panose="020B0600070205080204" pitchFamily="34" charset="-128"/>
              </a:rPr>
              <a:t>Creation of new value nets including SMEs </a:t>
            </a:r>
          </a:p>
          <a:p>
            <a:pPr marL="171450" indent="-171450">
              <a:lnSpc>
                <a:spcPct val="80000"/>
              </a:lnSpc>
            </a:pPr>
            <a:r>
              <a:rPr lang="en-US" altLang="en-US" sz="1100" b="0" dirty="0">
                <a:latin typeface="Arial" panose="020B0604020202020204" pitchFamily="34" charset="0"/>
                <a:ea typeface="ＭＳ Ｐゴシック" panose="020B0600070205080204" pitchFamily="34" charset="-128"/>
              </a:rPr>
              <a:t>Shared infrastructure and services from cloud service providers</a:t>
            </a:r>
          </a:p>
          <a:p>
            <a:pPr marL="171450" indent="-171450">
              <a:lnSpc>
                <a:spcPct val="80000"/>
              </a:lnSpc>
            </a:pPr>
            <a:r>
              <a:rPr lang="en-US" altLang="en-US" sz="1100" b="0" dirty="0">
                <a:latin typeface="Arial" panose="020B0604020202020204" pitchFamily="34" charset="0"/>
                <a:ea typeface="ＭＳ Ｐゴシック" panose="020B0600070205080204" pitchFamily="34" charset="-128"/>
              </a:rPr>
              <a:t>Enhanced productivity through customer / partner interaction</a:t>
            </a:r>
          </a:p>
          <a:p>
            <a:pPr marL="171450" indent="-171450">
              <a:lnSpc>
                <a:spcPct val="80000"/>
              </a:lnSpc>
            </a:pPr>
            <a:r>
              <a:rPr lang="en-US" altLang="en-US" sz="1100" b="0" dirty="0">
                <a:latin typeface="Arial" panose="020B0604020202020204" pitchFamily="34" charset="0"/>
                <a:ea typeface="ＭＳ Ｐゴシック" panose="020B0600070205080204" pitchFamily="34" charset="-128"/>
              </a:rPr>
              <a:t>For example, cloud based platforms support sharing of resources, processes and workforce between companies in Pharmaceutical value chain, hence enabling joint research and collaboration</a:t>
            </a:r>
          </a:p>
          <a:p>
            <a:pPr marL="171450" indent="-171450">
              <a:lnSpc>
                <a:spcPct val="80000"/>
              </a:lnSpc>
            </a:pPr>
            <a:endParaRPr lang="en-US" altLang="en-US" sz="1100" b="0" dirty="0">
              <a:latin typeface="Arial" panose="020B0604020202020204" pitchFamily="34" charset="0"/>
              <a:ea typeface="ＭＳ Ｐゴシック" panose="020B0600070205080204" pitchFamily="34" charset="-128"/>
            </a:endParaRPr>
          </a:p>
          <a:p>
            <a:pPr marL="171450" indent="-171450" algn="ctr" eaLnBrk="1" hangingPunct="1">
              <a:lnSpc>
                <a:spcPct val="80000"/>
              </a:lnSpc>
              <a:spcBef>
                <a:spcPct val="0"/>
              </a:spcBef>
            </a:pPr>
            <a:endParaRPr lang="en-US" altLang="en-US" sz="1100" b="0" dirty="0">
              <a:latin typeface="Arial" panose="020B0604020202020204" pitchFamily="34" charset="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29</a:t>
            </a:fld>
            <a:endParaRPr lang="en-US">
              <a:solidFill>
                <a:srgbClr val="000000"/>
              </a:solidFill>
            </a:endParaRPr>
          </a:p>
        </p:txBody>
      </p:sp>
    </p:spTree>
    <p:extLst>
      <p:ext uri="{BB962C8B-B14F-4D97-AF65-F5344CB8AC3E}">
        <p14:creationId xmlns:p14="http://schemas.microsoft.com/office/powerpoint/2010/main" val="571835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80000"/>
              </a:lnSpc>
              <a:spcBef>
                <a:spcPct val="0"/>
              </a:spcBef>
              <a:spcAft>
                <a:spcPct val="0"/>
              </a:spcAft>
              <a:buClr>
                <a:schemeClr val="folHlink"/>
              </a:buClr>
              <a:buSzPct val="80000"/>
              <a:buFont typeface="Wingdings" panose="05000000000000000000" pitchFamily="2" charset="2"/>
              <a:buNone/>
              <a:tabLst/>
              <a:defRPr/>
            </a:pPr>
            <a:r>
              <a:rPr lang="en-US" sz="1200" dirty="0"/>
              <a:t>Source:</a:t>
            </a:r>
          </a:p>
          <a:p>
            <a:pPr marL="171450" marR="0" lvl="0" indent="-171450" algn="l" defTabSz="914400" rtl="0" eaLnBrk="1" fontAlgn="base" latinLnBrk="0" hangingPunct="1">
              <a:lnSpc>
                <a:spcPct val="80000"/>
              </a:lnSpc>
              <a:spcBef>
                <a:spcPct val="0"/>
              </a:spcBef>
              <a:spcAft>
                <a:spcPct val="0"/>
              </a:spcAft>
              <a:buClr>
                <a:schemeClr val="folHlink"/>
              </a:buClr>
              <a:buSzPct val="80000"/>
              <a:buFont typeface="Wingdings" panose="05000000000000000000" pitchFamily="2" charset="2"/>
              <a:buNone/>
              <a:tabLst/>
              <a:defRPr/>
            </a:pPr>
            <a:r>
              <a:rPr lang="en-US" sz="1200" dirty="0"/>
              <a:t>[1] Berman, Saul; Marshall,</a:t>
            </a:r>
            <a:r>
              <a:rPr lang="en-US" sz="1200" baseline="0" dirty="0"/>
              <a:t> Anthony; and </a:t>
            </a:r>
            <a:r>
              <a:rPr lang="en-US" altLang="x-none" sz="1200" b="0" dirty="0" err="1">
                <a:ea typeface="ＭＳ Ｐゴシック" charset="-128"/>
              </a:rPr>
              <a:t>Kesterson</a:t>
            </a:r>
            <a:r>
              <a:rPr lang="en-US" altLang="x-none" sz="1200" b="0" dirty="0">
                <a:ea typeface="ＭＳ Ｐゴシック" charset="-128"/>
              </a:rPr>
              <a:t>-Townes, Lynn.</a:t>
            </a:r>
            <a:r>
              <a:rPr lang="en-US" altLang="x-none" sz="1200" b="0" baseline="0" dirty="0">
                <a:ea typeface="ＭＳ Ｐゴシック" charset="-128"/>
              </a:rPr>
              <a:t> ‘The power of cloud: </a:t>
            </a:r>
            <a:r>
              <a:rPr lang="en-US" altLang="x-none" sz="1200" i="0" dirty="0">
                <a:ea typeface="MS PGothic" charset="-128"/>
                <a:cs typeface="MS PGothic" charset="-128"/>
              </a:rPr>
              <a:t>Driving business model innovation’. </a:t>
            </a:r>
            <a:r>
              <a:rPr lang="en-US" sz="1200" b="0" i="0" u="none" strike="noStrike" kern="1200" baseline="0" dirty="0">
                <a:solidFill>
                  <a:schemeClr val="tx1"/>
                </a:solidFill>
                <a:latin typeface="Arial" charset="0"/>
                <a:ea typeface="MS PGothic" pitchFamily="34" charset="-128"/>
                <a:cs typeface="MS PGothic" charset="0"/>
              </a:rPr>
              <a:t>IBM Institute for Business Value. February 2012. </a:t>
            </a:r>
            <a:r>
              <a:rPr lang="en-US" altLang="ja-JP" sz="1200" dirty="0">
                <a:solidFill>
                  <a:schemeClr val="bg1">
                    <a:lumMod val="50000"/>
                  </a:schemeClr>
                </a:solidFill>
                <a:latin typeface="Arial" charset="0"/>
                <a:hlinkClick r:id="rId3"/>
              </a:rPr>
              <a:t>https://ibm.biz/Bd4uzw</a:t>
            </a:r>
            <a:endParaRPr lang="en-US" altLang="en-US" sz="1200" dirty="0">
              <a:latin typeface="Arial" panose="020B0604020202020204" pitchFamily="34" charset="0"/>
              <a:ea typeface="ＭＳ Ｐゴシック" panose="020B0600070205080204" pitchFamily="34" charset="-128"/>
            </a:endParaRPr>
          </a:p>
          <a:p>
            <a:pPr marL="171450" indent="-171450">
              <a:lnSpc>
                <a:spcPct val="80000"/>
              </a:lnSpc>
            </a:pPr>
            <a:endParaRPr lang="en-US" altLang="en-US" sz="1100" b="0" dirty="0">
              <a:latin typeface="Arial" panose="020B0604020202020204" pitchFamily="34" charset="0"/>
              <a:ea typeface="ＭＳ Ｐゴシック" panose="020B0600070205080204" pitchFamily="34" charset="-128"/>
            </a:endParaRPr>
          </a:p>
          <a:p>
            <a:pPr marL="171450" indent="-171450" algn="ctr" eaLnBrk="1" hangingPunct="1">
              <a:lnSpc>
                <a:spcPct val="80000"/>
              </a:lnSpc>
              <a:spcBef>
                <a:spcPct val="0"/>
              </a:spcBef>
            </a:pPr>
            <a:endParaRPr lang="en-US" altLang="en-US" sz="1100" b="0" dirty="0">
              <a:latin typeface="Arial" panose="020B0604020202020204" pitchFamily="34" charset="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30</a:t>
            </a:fld>
            <a:endParaRPr lang="en-US">
              <a:solidFill>
                <a:srgbClr val="000000"/>
              </a:solidFill>
            </a:endParaRPr>
          </a:p>
        </p:txBody>
      </p:sp>
    </p:spTree>
    <p:extLst>
      <p:ext uri="{BB962C8B-B14F-4D97-AF65-F5344CB8AC3E}">
        <p14:creationId xmlns:p14="http://schemas.microsoft.com/office/powerpoint/2010/main" val="1639413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Cloudable</a:t>
            </a:r>
            <a:r>
              <a:rPr lang="en-US" dirty="0"/>
              <a:t>: are the workloads</a:t>
            </a:r>
            <a:r>
              <a:rPr lang="en-US" baseline="0" dirty="0"/>
              <a:t> that can be migrated to cloud</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31</a:t>
            </a:fld>
            <a:endParaRPr lang="en-US">
              <a:solidFill>
                <a:srgbClr val="000000"/>
              </a:solidFill>
            </a:endParaRPr>
          </a:p>
        </p:txBody>
      </p:sp>
    </p:spTree>
    <p:extLst>
      <p:ext uri="{BB962C8B-B14F-4D97-AF65-F5344CB8AC3E}">
        <p14:creationId xmlns:p14="http://schemas.microsoft.com/office/powerpoint/2010/main" val="1720027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32</a:t>
            </a:fld>
            <a:endParaRPr lang="en-US">
              <a:solidFill>
                <a:srgbClr val="000000"/>
              </a:solidFill>
            </a:endParaRPr>
          </a:p>
        </p:txBody>
      </p:sp>
    </p:spTree>
    <p:extLst>
      <p:ext uri="{BB962C8B-B14F-4D97-AF65-F5344CB8AC3E}">
        <p14:creationId xmlns:p14="http://schemas.microsoft.com/office/powerpoint/2010/main" val="3118359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33</a:t>
            </a:fld>
            <a:endParaRPr lang="en-US"/>
          </a:p>
        </p:txBody>
      </p:sp>
    </p:spTree>
    <p:extLst>
      <p:ext uri="{BB962C8B-B14F-4D97-AF65-F5344CB8AC3E}">
        <p14:creationId xmlns:p14="http://schemas.microsoft.com/office/powerpoint/2010/main" val="53745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6</a:t>
            </a:fld>
            <a:endParaRPr lang="en-US">
              <a:solidFill>
                <a:srgbClr val="000000"/>
              </a:solidFill>
            </a:endParaRPr>
          </a:p>
        </p:txBody>
      </p:sp>
    </p:spTree>
    <p:extLst>
      <p:ext uri="{BB962C8B-B14F-4D97-AF65-F5344CB8AC3E}">
        <p14:creationId xmlns:p14="http://schemas.microsoft.com/office/powerpoint/2010/main" val="2035146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[1] Berman, Saul; Marshall,</a:t>
            </a:r>
            <a:r>
              <a:rPr lang="en-US" baseline="0" dirty="0"/>
              <a:t> Anthony; and </a:t>
            </a:r>
            <a:r>
              <a:rPr lang="en-US" altLang="x-none" b="0" dirty="0" err="1">
                <a:ea typeface="ＭＳ Ｐゴシック" charset="-128"/>
              </a:rPr>
              <a:t>Kesterson</a:t>
            </a:r>
            <a:r>
              <a:rPr lang="en-US" altLang="x-none" b="0" dirty="0">
                <a:ea typeface="ＭＳ Ｐゴシック" charset="-128"/>
              </a:rPr>
              <a:t>-Townes, Lynn.</a:t>
            </a:r>
            <a:r>
              <a:rPr lang="en-US" altLang="x-none" b="0" baseline="0" dirty="0">
                <a:ea typeface="ＭＳ Ｐゴシック" charset="-128"/>
              </a:rPr>
              <a:t> ‘The power of cloud: </a:t>
            </a:r>
            <a:r>
              <a:rPr lang="en-US" altLang="x-none" sz="1200" i="0" dirty="0">
                <a:ea typeface="MS PGothic" charset="-128"/>
                <a:cs typeface="MS PGothic" charset="-128"/>
              </a:rPr>
              <a:t>Driving business model innovation’,</a:t>
            </a:r>
            <a:r>
              <a:rPr lang="en-US" altLang="x-none" sz="1200" i="0" baseline="0" dirty="0">
                <a:ea typeface="MS PGothic" charset="-128"/>
                <a:cs typeface="MS PGothic" charset="-128"/>
              </a:rPr>
              <a:t> </a:t>
            </a:r>
            <a:r>
              <a:rPr lang="en-US" altLang="ja-JP" sz="1200" dirty="0">
                <a:solidFill>
                  <a:schemeClr val="bg1">
                    <a:lumMod val="50000"/>
                  </a:schemeClr>
                </a:solidFill>
                <a:latin typeface="Arial" charset="0"/>
              </a:rPr>
              <a:t>Q4a.</a:t>
            </a:r>
            <a:r>
              <a:rPr lang="en-US" altLang="x-none" sz="1200" i="0" dirty="0">
                <a:ea typeface="MS PGothic" charset="-128"/>
                <a:cs typeface="MS PGothic" charset="-128"/>
              </a:rPr>
              <a:t> </a:t>
            </a:r>
            <a:r>
              <a:rPr lang="en-US" sz="1200" b="0" i="0" u="none" strike="noStrike" kern="1200" baseline="0" dirty="0">
                <a:solidFill>
                  <a:schemeClr val="tx1"/>
                </a:solidFill>
                <a:latin typeface="Arial" charset="0"/>
                <a:ea typeface="MS PGothic" pitchFamily="34" charset="-128"/>
                <a:cs typeface="MS PGothic" charset="0"/>
              </a:rPr>
              <a:t>IBM Institute for Business Value. February 2012. </a:t>
            </a:r>
            <a:r>
              <a:rPr lang="en-US" altLang="ja-JP" sz="1200" dirty="0">
                <a:solidFill>
                  <a:schemeClr val="bg1">
                    <a:lumMod val="50000"/>
                  </a:schemeClr>
                </a:solidFill>
                <a:latin typeface="Arial" charset="0"/>
                <a:hlinkClick r:id="rId3"/>
              </a:rPr>
              <a:t>https://ibm.biz/Bd4uzw</a:t>
            </a:r>
            <a:endParaRPr lang="en-US" b="0" dirty="0"/>
          </a:p>
          <a:p>
            <a:r>
              <a:rPr lang="en-US" dirty="0"/>
              <a:t>[2] IBM Institute for Business Value Hybrid Cloud Survey 2016</a:t>
            </a:r>
            <a:r>
              <a:rPr lang="en-US" baseline="0" dirty="0"/>
              <a:t> </a:t>
            </a:r>
            <a:r>
              <a:rPr lang="en-US" dirty="0"/>
              <a:t>(n=50),</a:t>
            </a:r>
            <a:r>
              <a:rPr lang="en-US" sz="1200" baseline="0" dirty="0"/>
              <a:t> </a:t>
            </a:r>
            <a:r>
              <a:rPr lang="en-US" dirty="0"/>
              <a:t>Q10. </a:t>
            </a:r>
            <a:r>
              <a:rPr lang="en-US" sz="1200" kern="1200" dirty="0">
                <a:solidFill>
                  <a:schemeClr val="tx1"/>
                </a:solidFill>
                <a:effectLst/>
                <a:latin typeface="Arial" charset="0"/>
                <a:ea typeface="MS PGothic" pitchFamily="34" charset="-128"/>
                <a:cs typeface="Arial" charset="0"/>
              </a:rPr>
              <a:t>Which of the following statements best describe how enterprise cloud initiatives are viewed within your organization?  Select one</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7</a:t>
            </a:fld>
            <a:endParaRPr lang="en-US">
              <a:solidFill>
                <a:srgbClr val="000000"/>
              </a:solidFill>
            </a:endParaRPr>
          </a:p>
        </p:txBody>
      </p:sp>
    </p:spTree>
    <p:extLst>
      <p:ext uri="{BB962C8B-B14F-4D97-AF65-F5344CB8AC3E}">
        <p14:creationId xmlns:p14="http://schemas.microsoft.com/office/powerpoint/2010/main" val="3920956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Source:</a:t>
            </a:r>
          </a:p>
          <a:p>
            <a:r>
              <a:rPr lang="en-US" sz="1800" dirty="0"/>
              <a:t>By 2019, the cloud market for chemicals</a:t>
            </a:r>
            <a:r>
              <a:rPr lang="en-US" sz="1800" baseline="0" dirty="0"/>
              <a:t> and petroleum </a:t>
            </a:r>
            <a:r>
              <a:rPr lang="en-US" sz="1800" dirty="0"/>
              <a:t>is projected to be approximately $12 </a:t>
            </a:r>
            <a:r>
              <a:rPr lang="en-US" sz="1800" dirty="0" err="1"/>
              <a:t>bn</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sz="1200" dirty="0">
                <a:solidFill>
                  <a:schemeClr val="bg1">
                    <a:lumMod val="50000"/>
                  </a:schemeClr>
                </a:solidFill>
                <a:latin typeface="Arial" charset="0"/>
              </a:rPr>
              <a:t>[1] IBM Internal Source:</a:t>
            </a:r>
            <a:r>
              <a:rPr lang="en-US" altLang="ja-JP" sz="1200" baseline="0" dirty="0">
                <a:solidFill>
                  <a:schemeClr val="bg1">
                    <a:lumMod val="50000"/>
                  </a:schemeClr>
                </a:solidFill>
                <a:latin typeface="Arial" charset="0"/>
              </a:rPr>
              <a:t> </a:t>
            </a:r>
            <a:r>
              <a:rPr lang="en-US" altLang="en-US" sz="1200" dirty="0"/>
              <a:t>MD&amp;I Industry Insights 2016 Select View: Cloud Services for Industry – 2H16</a:t>
            </a:r>
            <a:endParaRPr lang="en-US" altLang="en-US" sz="120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rgbClr val="FF0000"/>
                </a:solidFill>
              </a:rPr>
              <a:t>[2] http://www.information-age.com/cloud-computing-pharmaceutical-industry-123462676/</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b="0" dirty="0">
                <a:solidFill>
                  <a:srgbClr val="FF0000"/>
                </a:solidFill>
              </a:rPr>
              <a:t>[3] https://www.cloudcomputing-news.net/news/2016/jun/27/why-healthcare-industrys-move-cloud-computing-accelerating/</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8</a:t>
            </a:fld>
            <a:endParaRPr lang="en-US">
              <a:solidFill>
                <a:srgbClr val="000000"/>
              </a:solidFill>
            </a:endParaRPr>
          </a:p>
        </p:txBody>
      </p:sp>
    </p:spTree>
    <p:extLst>
      <p:ext uri="{BB962C8B-B14F-4D97-AF65-F5344CB8AC3E}">
        <p14:creationId xmlns:p14="http://schemas.microsoft.com/office/powerpoint/2010/main" val="1158083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en-US" sz="1800" dirty="0">
                <a:latin typeface="Arial" panose="020B0604020202020204" pitchFamily="34" charset="0"/>
              </a:rPr>
              <a:t>Source: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sz="1800" dirty="0">
                <a:latin typeface="Arial" panose="020B0604020202020204" pitchFamily="34" charset="0"/>
              </a:rPr>
              <a:t>[1]</a:t>
            </a:r>
            <a:r>
              <a:rPr lang="en-US" altLang="en-US" sz="1800" dirty="0" err="1">
                <a:latin typeface="Arial" panose="020B0604020202020204" pitchFamily="34" charset="0"/>
              </a:rPr>
              <a:t>Kellman</a:t>
            </a:r>
            <a:r>
              <a:rPr lang="en-US" altLang="en-US" sz="1800" dirty="0">
                <a:latin typeface="Arial" panose="020B0604020202020204" pitchFamily="34" charset="0"/>
              </a:rPr>
              <a:t>, Marcus. ‘</a:t>
            </a:r>
            <a:r>
              <a:rPr lang="en-US" sz="1800" b="0" dirty="0"/>
              <a:t>Is private cloud the best option?’, </a:t>
            </a:r>
            <a:r>
              <a:rPr lang="en-US" sz="1800" b="0" dirty="0" err="1"/>
              <a:t>Comparethecloud.net</a:t>
            </a:r>
            <a:r>
              <a:rPr lang="en-US" sz="1800" b="0" dirty="0"/>
              <a:t>, </a:t>
            </a:r>
            <a:r>
              <a:rPr lang="en-US" sz="1800" b="0" dirty="0" err="1"/>
              <a:t>Decemebr</a:t>
            </a:r>
            <a:r>
              <a:rPr lang="en-US" sz="1800" b="0" dirty="0"/>
              <a:t> 16,</a:t>
            </a:r>
            <a:r>
              <a:rPr lang="en-US" sz="1800" b="0" baseline="0" dirty="0"/>
              <a:t> 2015, </a:t>
            </a:r>
            <a:r>
              <a:rPr lang="en-US" altLang="en-US" sz="1800" dirty="0">
                <a:latin typeface="Arial" panose="020B0604020202020204" pitchFamily="34" charset="0"/>
              </a:rPr>
              <a:t>http://www.comparethecloud.net/articles/is-private-cloud-the-best-option/?utm_source=feedburner&amp;utm_medium=feed&amp;utm_campaign=Feed%3A+comparethecloud+%28ComparetheCloud%29</a:t>
            </a:r>
          </a:p>
          <a:p>
            <a:pPr marL="0" indent="0">
              <a:buNone/>
            </a:pPr>
            <a:r>
              <a:rPr lang="en-US" altLang="en-US" sz="1800" dirty="0">
                <a:latin typeface="Arial" panose="020B0604020202020204" pitchFamily="34" charset="0"/>
              </a:rPr>
              <a:t>[2] ‘Hybrid Cloud Global Forecast 2021’, </a:t>
            </a:r>
            <a:r>
              <a:rPr lang="en-US" altLang="en-US" sz="1800" dirty="0" err="1">
                <a:latin typeface="Arial" panose="020B0604020202020204" pitchFamily="34" charset="0"/>
              </a:rPr>
              <a:t>Market&amp;Markets</a:t>
            </a:r>
            <a:r>
              <a:rPr lang="en-US" altLang="en-US" sz="1800" dirty="0">
                <a:latin typeface="Arial" panose="020B0604020202020204" pitchFamily="34" charset="0"/>
              </a:rPr>
              <a:t>, April 24,</a:t>
            </a:r>
            <a:r>
              <a:rPr lang="en-US" altLang="en-US" sz="1800" baseline="0" dirty="0">
                <a:latin typeface="Arial" panose="020B0604020202020204" pitchFamily="34" charset="0"/>
              </a:rPr>
              <a:t> 2016, https://</a:t>
            </a:r>
            <a:r>
              <a:rPr lang="en-US" altLang="en-US" sz="1800" baseline="0" dirty="0" err="1">
                <a:latin typeface="Arial" panose="020B0604020202020204" pitchFamily="34" charset="0"/>
              </a:rPr>
              <a:t>www.mnmks.com</a:t>
            </a:r>
            <a:r>
              <a:rPr lang="en-US" altLang="en-US" sz="1800" baseline="0" dirty="0">
                <a:latin typeface="Arial" panose="020B0604020202020204" pitchFamily="34" charset="0"/>
              </a:rPr>
              <a:t>/</a:t>
            </a:r>
            <a:r>
              <a:rPr lang="en-US" altLang="en-US" sz="1800" baseline="0" dirty="0" err="1">
                <a:latin typeface="Arial" panose="020B0604020202020204" pitchFamily="34" charset="0"/>
              </a:rPr>
              <a:t>reportviewer</a:t>
            </a:r>
            <a:endParaRPr lang="en-US" altLang="en-US" sz="1800" dirty="0">
              <a:latin typeface="Arial" panose="020B0604020202020204" pitchFamily="34" charset="0"/>
            </a:endParaRPr>
          </a:p>
          <a:p>
            <a:pPr marL="0" indent="0">
              <a:buNone/>
            </a:pPr>
            <a:r>
              <a:rPr lang="en-US" sz="1200" b="0" i="0" u="none" strike="noStrike" kern="1200" baseline="0" dirty="0">
                <a:solidFill>
                  <a:schemeClr val="tx1"/>
                </a:solidFill>
                <a:latin typeface="Arial" charset="0"/>
                <a:ea typeface="+mn-ea"/>
                <a:cs typeface="Arial" charset="0"/>
              </a:rPr>
              <a:t>The major drivers escalating the hybrid cloud market are the growing demand of organizations for agile, scalable, and cost-effective computing, rising need of standards, interoperability between cloud services and existing systems, increasing demand to avoid vendor lock-in, and increasing number of digital services and their applications </a:t>
            </a:r>
          </a:p>
          <a:p>
            <a:pPr>
              <a:lnSpc>
                <a:spcPct val="100000"/>
              </a:lnSpc>
            </a:pPr>
            <a:r>
              <a:rPr lang="en-US" sz="1800" dirty="0"/>
              <a:t>Hybrid cloud offers the combined capabilities of both public and private cloud together with traditional IT systems</a:t>
            </a:r>
          </a:p>
          <a:p>
            <a:pPr>
              <a:lnSpc>
                <a:spcPct val="100000"/>
              </a:lnSpc>
            </a:pPr>
            <a:r>
              <a:rPr lang="en-US" sz="1800" dirty="0"/>
              <a:t>While public cloud enables organizations to reduce costs and easy scaling up of services, private cloud provides high level data security and privacy</a:t>
            </a:r>
          </a:p>
          <a:p>
            <a:pPr>
              <a:lnSpc>
                <a:spcPct val="100000"/>
              </a:lnSpc>
            </a:pPr>
            <a:r>
              <a:rPr lang="en-US" sz="1800" dirty="0"/>
              <a:t>Hybrid cloud is bridging the gap between IT and businesses by improving agility and efficiency as well as by delivering IT resources at low cost. </a:t>
            </a:r>
          </a:p>
          <a:p>
            <a:pPr marL="0" indent="0">
              <a:buNone/>
            </a:pPr>
            <a:endParaRPr lang="en-US" altLang="en-US" sz="18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9</a:t>
            </a:fld>
            <a:endParaRPr lang="en-US">
              <a:solidFill>
                <a:srgbClr val="000000"/>
              </a:solidFill>
            </a:endParaRPr>
          </a:p>
        </p:txBody>
      </p:sp>
    </p:spTree>
    <p:extLst>
      <p:ext uri="{BB962C8B-B14F-4D97-AF65-F5344CB8AC3E}">
        <p14:creationId xmlns:p14="http://schemas.microsoft.com/office/powerpoint/2010/main" val="254703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Source: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[1] Crohn’s &amp; Colitis</a:t>
            </a:r>
            <a:r>
              <a:rPr lang="en-US" sz="1200" baseline="0" dirty="0"/>
              <a:t> Foundation -- </a:t>
            </a:r>
            <a:r>
              <a:rPr lang="en-US" sz="1200" dirty="0"/>
              <a:t>https://www-03.ibm.com/software/businesscasestudies/US/en/corp?synkey=P381981H70486Q01,</a:t>
            </a:r>
            <a:r>
              <a:rPr lang="en-US" sz="1200" baseline="0" dirty="0"/>
              <a:t> http://ecc.ibm.com/case-study/us-en/ECCF-WUC12533USEN </a:t>
            </a: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[2] Pfizer </a:t>
            </a:r>
            <a:r>
              <a:rPr lang="en-US" sz="1200" baseline="0" dirty="0"/>
              <a:t>-- https://www.forbes.com/sites/oracle/2016/07/14/pfizer-taps-cloud-services-to-boost-efficiency-of-clinical-trials/#4b24be604150</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[3] Astra Zeneca</a:t>
            </a:r>
            <a:r>
              <a:rPr lang="en-US" sz="1200" baseline="0" dirty="0"/>
              <a:t> </a:t>
            </a:r>
            <a:r>
              <a:rPr lang="en-US" sz="1200" dirty="0"/>
              <a:t>--</a:t>
            </a:r>
            <a:r>
              <a:rPr lang="en-US" sz="1200" baseline="0" dirty="0"/>
              <a:t> https://www.forbes.com/sites/jasonbloomberg/2016/10/20/cloud-centered-it-transformation-at-astrazeneca/#6b78654cd7ae </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10</a:t>
            </a:fld>
            <a:endParaRPr lang="en-US">
              <a:solidFill>
                <a:srgbClr val="000000"/>
              </a:solidFill>
            </a:endParaRPr>
          </a:p>
        </p:txBody>
      </p:sp>
    </p:spTree>
    <p:extLst>
      <p:ext uri="{BB962C8B-B14F-4D97-AF65-F5344CB8AC3E}">
        <p14:creationId xmlns:p14="http://schemas.microsoft.com/office/powerpoint/2010/main" val="31197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Source : </a:t>
            </a:r>
          </a:p>
          <a:p>
            <a:r>
              <a:rPr lang="en-US" sz="1800" dirty="0"/>
              <a:t>[1] IBM Institute for Business Value Hybrid Cloud Survey 2016</a:t>
            </a:r>
            <a:r>
              <a:rPr lang="en-US" sz="1800" baseline="0" dirty="0"/>
              <a:t> </a:t>
            </a:r>
            <a:r>
              <a:rPr lang="en-US" sz="1800" dirty="0"/>
              <a:t>(n=50),</a:t>
            </a:r>
            <a:r>
              <a:rPr lang="en-US" sz="1800" baseline="0" dirty="0"/>
              <a:t> </a:t>
            </a:r>
            <a:r>
              <a:rPr lang="en-US" sz="1800" dirty="0"/>
              <a:t>Q</a:t>
            </a:r>
            <a:r>
              <a:rPr lang="en-US" sz="1800" kern="1200" dirty="0">
                <a:solidFill>
                  <a:schemeClr val="tx1"/>
                </a:solidFill>
                <a:effectLst/>
                <a:latin typeface="Arial" charset="0"/>
                <a:ea typeface="MS PGothic" pitchFamily="34" charset="-128"/>
                <a:cs typeface="Arial" charset="0"/>
              </a:rPr>
              <a:t>13. How will hybrid cloud adoption support the growth of your organization? Select top 5</a:t>
            </a:r>
          </a:p>
          <a:p>
            <a:r>
              <a:rPr lang="en-US" sz="1800" kern="1200" dirty="0">
                <a:solidFill>
                  <a:schemeClr val="tx1"/>
                </a:solidFill>
                <a:effectLst/>
                <a:latin typeface="Arial" charset="0"/>
                <a:ea typeface="MS PGothic" pitchFamily="34" charset="-128"/>
                <a:cs typeface="Arial" charset="0"/>
              </a:rPr>
              <a:t>[2] https://www.pharma-iq.com/informatics/4-reasons-why-pharma-is-moving-to-the-cloud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kern="1200" dirty="0">
                <a:solidFill>
                  <a:schemeClr val="tx1"/>
                </a:solidFill>
                <a:effectLst/>
                <a:latin typeface="Arial" charset="0"/>
                <a:ea typeface="MS PGothic" pitchFamily="34" charset="-128"/>
                <a:cs typeface="Arial" charset="0"/>
              </a:rPr>
              <a:t>[3]</a:t>
            </a:r>
            <a:r>
              <a:rPr lang="en-US" sz="1800" kern="1200" baseline="0" dirty="0">
                <a:solidFill>
                  <a:schemeClr val="tx1"/>
                </a:solidFill>
                <a:effectLst/>
                <a:latin typeface="Arial" charset="0"/>
                <a:ea typeface="MS PGothic" pitchFamily="34" charset="-128"/>
                <a:cs typeface="Arial" charset="0"/>
              </a:rPr>
              <a:t> </a:t>
            </a:r>
            <a:r>
              <a:rPr lang="en-US" sz="1800" kern="1200" dirty="0">
                <a:solidFill>
                  <a:schemeClr val="tx1"/>
                </a:solidFill>
                <a:effectLst/>
                <a:latin typeface="Arial" charset="0"/>
                <a:ea typeface="MS PGothic" pitchFamily="34" charset="-128"/>
                <a:cs typeface="Arial" charset="0"/>
              </a:rPr>
              <a:t>http://www.information-age.com/cloud-computing-pharmaceutical-industry-123462676/</a:t>
            </a:r>
          </a:p>
          <a:p>
            <a:endParaRPr lang="en-US" sz="1800" kern="1200" dirty="0">
              <a:solidFill>
                <a:schemeClr val="tx1"/>
              </a:solidFill>
              <a:effectLst/>
              <a:latin typeface="Arial" charset="0"/>
              <a:ea typeface="MS PGothic" pitchFamily="34" charset="-128"/>
              <a:cs typeface="Arial" charset="0"/>
            </a:endParaRPr>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11</a:t>
            </a:fld>
            <a:endParaRPr lang="en-US">
              <a:solidFill>
                <a:srgbClr val="000000"/>
              </a:solidFill>
            </a:endParaRPr>
          </a:p>
        </p:txBody>
      </p:sp>
    </p:spTree>
    <p:extLst>
      <p:ext uri="{BB962C8B-B14F-4D97-AF65-F5344CB8AC3E}">
        <p14:creationId xmlns:p14="http://schemas.microsoft.com/office/powerpoint/2010/main" val="3333119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[1]</a:t>
            </a:r>
            <a:r>
              <a:rPr lang="en-US" baseline="0" dirty="0"/>
              <a:t> </a:t>
            </a:r>
            <a:r>
              <a:rPr lang="en-US" baseline="0" dirty="0" err="1"/>
              <a:t>Erber</a:t>
            </a:r>
            <a:r>
              <a:rPr lang="en-US" baseline="0" dirty="0"/>
              <a:t>, Marcus, ‘Hybrid cloud’, IBM, January 30, 2014, https://www.ibm.com/blogs/cloud-computing/2014/01/what-is-hybrid-cloud/. </a:t>
            </a:r>
            <a:r>
              <a:rPr lang="en-US" sz="1200" dirty="0"/>
              <a:t>a setup where existing systems on a traditional IT infrastructure are combined with a public cloud service is currently the most frequent use case of a hybrid cloud.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[2]</a:t>
            </a:r>
            <a:r>
              <a:rPr lang="en-US" baseline="0" dirty="0"/>
              <a:t> ‘</a:t>
            </a:r>
            <a:r>
              <a:rPr lang="en-US" sz="800" dirty="0">
                <a:solidFill>
                  <a:schemeClr val="bg1">
                    <a:lumMod val="50000"/>
                  </a:schemeClr>
                </a:solidFill>
                <a:latin typeface="Helvetica"/>
                <a:cs typeface="Helvetica"/>
              </a:rPr>
              <a:t>Growing up hybrid - Coming of age in the era of digital business’, IBM Center for Applied Insights, 2015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charset="0"/>
                <a:ea typeface="MS PGothic" pitchFamily="34" charset="-128"/>
                <a:cs typeface="Arial" charset="0"/>
              </a:rPr>
              <a:t>Hybrid cloud is the path to where you want to be.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charset="0"/>
                <a:ea typeface="MS PGothic" pitchFamily="34" charset="-128"/>
                <a:cs typeface="Arial" charset="0"/>
              </a:rPr>
              <a:t>In</a:t>
            </a:r>
            <a:r>
              <a:rPr lang="en-US" sz="1200" kern="1200" baseline="0" dirty="0">
                <a:solidFill>
                  <a:schemeClr val="tx1"/>
                </a:solidFill>
                <a:effectLst/>
                <a:latin typeface="Arial" charset="0"/>
                <a:ea typeface="MS PGothic" pitchFamily="34" charset="-128"/>
                <a:cs typeface="Arial" charset="0"/>
              </a:rPr>
              <a:t> </a:t>
            </a:r>
            <a:r>
              <a:rPr lang="en-US" sz="1200" kern="1200" dirty="0">
                <a:solidFill>
                  <a:schemeClr val="tx1"/>
                </a:solidFill>
                <a:effectLst/>
                <a:latin typeface="Arial" charset="0"/>
                <a:ea typeface="MS PGothic" pitchFamily="34" charset="-128"/>
                <a:cs typeface="Arial" charset="0"/>
              </a:rPr>
              <a:t>its simplest</a:t>
            </a:r>
            <a:r>
              <a:rPr lang="en-US" sz="1200" kern="1200" baseline="0" dirty="0">
                <a:solidFill>
                  <a:schemeClr val="tx1"/>
                </a:solidFill>
                <a:effectLst/>
                <a:latin typeface="Arial" charset="0"/>
                <a:ea typeface="MS PGothic" pitchFamily="34" charset="-128"/>
                <a:cs typeface="Arial" charset="0"/>
              </a:rPr>
              <a:t> form, </a:t>
            </a:r>
            <a:r>
              <a:rPr lang="en-US" sz="1200" kern="1200" dirty="0">
                <a:solidFill>
                  <a:schemeClr val="tx1"/>
                </a:solidFill>
                <a:effectLst/>
                <a:latin typeface="Arial" charset="0"/>
                <a:ea typeface="MS PGothic" pitchFamily="34" charset="-128"/>
                <a:cs typeface="Arial" charset="0"/>
              </a:rPr>
              <a:t>Hybrid cloud is the use of more than a single cloud environment to achieve business value. </a:t>
            </a:r>
            <a:r>
              <a:rPr lang="en-US" sz="1200" kern="1200" baseline="0" dirty="0">
                <a:solidFill>
                  <a:schemeClr val="tx1"/>
                </a:solidFill>
                <a:effectLst/>
                <a:latin typeface="Arial" charset="0"/>
                <a:ea typeface="MS PGothic" pitchFamily="34" charset="-128"/>
                <a:cs typeface="Arial" charset="0"/>
              </a:rPr>
              <a:t> </a:t>
            </a:r>
            <a:r>
              <a:rPr lang="en-US" sz="1200" kern="1200" dirty="0">
                <a:solidFill>
                  <a:schemeClr val="tx1"/>
                </a:solidFill>
                <a:effectLst/>
                <a:latin typeface="Arial" charset="0"/>
                <a:ea typeface="MS PGothic" pitchFamily="34" charset="-128"/>
                <a:cs typeface="Arial" charset="0"/>
              </a:rPr>
              <a:t>Whether</a:t>
            </a:r>
            <a:r>
              <a:rPr lang="en-US" sz="1200" kern="1200" baseline="0" dirty="0">
                <a:solidFill>
                  <a:schemeClr val="tx1"/>
                </a:solidFill>
                <a:effectLst/>
                <a:latin typeface="Arial" charset="0"/>
                <a:ea typeface="MS PGothic" pitchFamily="34" charset="-128"/>
                <a:cs typeface="Arial" charset="0"/>
              </a:rPr>
              <a:t> that’s </a:t>
            </a:r>
            <a:r>
              <a:rPr lang="en-US" sz="1200" kern="1200" dirty="0">
                <a:solidFill>
                  <a:schemeClr val="tx1"/>
                </a:solidFill>
                <a:effectLst/>
                <a:latin typeface="Arial" charset="0"/>
                <a:ea typeface="MS PGothic" pitchFamily="34" charset="-128"/>
                <a:cs typeface="Arial" charset="0"/>
              </a:rPr>
              <a:t>connecting multiple cloud environments or connecting cloud and on-premises environments. </a:t>
            </a:r>
            <a:endParaRPr lang="en-US" sz="1200" kern="1200" baseline="0" dirty="0">
              <a:solidFill>
                <a:schemeClr val="tx1"/>
              </a:solidFill>
              <a:effectLst/>
              <a:latin typeface="Arial" charset="0"/>
              <a:ea typeface="MS PGothic" pitchFamily="34" charset="-128"/>
              <a:cs typeface="Arial" charset="0"/>
            </a:endParaRPr>
          </a:p>
          <a:p>
            <a:r>
              <a:rPr lang="en-US" sz="1200" kern="1200" dirty="0">
                <a:solidFill>
                  <a:schemeClr val="tx1"/>
                </a:solidFill>
                <a:effectLst/>
                <a:latin typeface="Arial" charset="0"/>
                <a:ea typeface="MS PGothic" pitchFamily="34" charset="-128"/>
                <a:cs typeface="Arial" charset="0"/>
              </a:rPr>
              <a:t>To deliver</a:t>
            </a:r>
            <a:r>
              <a:rPr lang="en-US" sz="1200" kern="1200" baseline="0" dirty="0">
                <a:solidFill>
                  <a:schemeClr val="tx1"/>
                </a:solidFill>
                <a:effectLst/>
                <a:latin typeface="Arial" charset="0"/>
                <a:ea typeface="MS PGothic" pitchFamily="34" charset="-128"/>
                <a:cs typeface="Arial" charset="0"/>
              </a:rPr>
              <a:t> greater business value, e</a:t>
            </a:r>
            <a:r>
              <a:rPr lang="en-US" sz="1200" kern="1200" dirty="0">
                <a:solidFill>
                  <a:schemeClr val="tx1"/>
                </a:solidFill>
                <a:effectLst/>
                <a:latin typeface="Arial" charset="0"/>
                <a:ea typeface="MS PGothic" pitchFamily="34" charset="-128"/>
                <a:cs typeface="Arial" charset="0"/>
              </a:rPr>
              <a:t>very business is becoming an ecosystem</a:t>
            </a:r>
            <a:r>
              <a:rPr lang="en-US" sz="1200" kern="1200" baseline="0" dirty="0">
                <a:solidFill>
                  <a:schemeClr val="tx1"/>
                </a:solidFill>
                <a:effectLst/>
                <a:latin typeface="Arial" charset="0"/>
                <a:ea typeface="MS PGothic" pitchFamily="34" charset="-128"/>
                <a:cs typeface="Arial" charset="0"/>
              </a:rPr>
              <a:t>. W</a:t>
            </a:r>
            <a:r>
              <a:rPr lang="en-US" sz="1200" kern="1200" dirty="0">
                <a:solidFill>
                  <a:schemeClr val="tx1"/>
                </a:solidFill>
                <a:effectLst/>
                <a:latin typeface="Arial" charset="0"/>
                <a:ea typeface="MS PGothic" pitchFamily="34" charset="-128"/>
                <a:cs typeface="Arial" charset="0"/>
              </a:rPr>
              <a:t>e extract new value both from a mix of 3</a:t>
            </a:r>
            <a:r>
              <a:rPr lang="en-US" sz="1200" kern="1200" baseline="30000" dirty="0">
                <a:solidFill>
                  <a:schemeClr val="tx1"/>
                </a:solidFill>
                <a:effectLst/>
                <a:latin typeface="Arial" charset="0"/>
                <a:ea typeface="MS PGothic" pitchFamily="34" charset="-128"/>
                <a:cs typeface="Arial" charset="0"/>
              </a:rPr>
              <a:t>rd</a:t>
            </a:r>
            <a:r>
              <a:rPr lang="en-US" sz="1200" kern="1200" baseline="0" dirty="0">
                <a:solidFill>
                  <a:schemeClr val="tx1"/>
                </a:solidFill>
                <a:effectLst/>
                <a:latin typeface="Arial" charset="0"/>
                <a:ea typeface="MS PGothic" pitchFamily="34" charset="-128"/>
                <a:cs typeface="Arial" charset="0"/>
              </a:rPr>
              <a:t> </a:t>
            </a:r>
            <a:r>
              <a:rPr lang="en-US" sz="1200" kern="1200" dirty="0">
                <a:solidFill>
                  <a:schemeClr val="tx1"/>
                </a:solidFill>
                <a:effectLst/>
                <a:latin typeface="Arial" charset="0"/>
                <a:ea typeface="MS PGothic" pitchFamily="34" charset="-128"/>
                <a:cs typeface="Arial" charset="0"/>
              </a:rPr>
              <a:t>parties, and from our entire existing business.  Hybrid cloud allows us</a:t>
            </a:r>
            <a:r>
              <a:rPr lang="en-US" sz="1200" kern="1200" baseline="0" dirty="0">
                <a:solidFill>
                  <a:schemeClr val="tx1"/>
                </a:solidFill>
                <a:effectLst/>
                <a:latin typeface="Arial" charset="0"/>
                <a:ea typeface="MS PGothic" pitchFamily="34" charset="-128"/>
                <a:cs typeface="Arial" charset="0"/>
              </a:rPr>
              <a:t> </a:t>
            </a:r>
            <a:r>
              <a:rPr lang="en-US" sz="1200" kern="1200" dirty="0">
                <a:solidFill>
                  <a:schemeClr val="tx1"/>
                </a:solidFill>
                <a:effectLst/>
                <a:latin typeface="Arial" charset="0"/>
                <a:ea typeface="MS PGothic" pitchFamily="34" charset="-128"/>
                <a:cs typeface="Arial" charset="0"/>
              </a:rPr>
              <a:t>to best realize that value, through greater:</a:t>
            </a:r>
          </a:p>
          <a:p>
            <a:pPr lvl="0"/>
            <a:r>
              <a:rPr lang="en-US" sz="1200" kern="1200" baseline="0" dirty="0">
                <a:solidFill>
                  <a:schemeClr val="tx1"/>
                </a:solidFill>
                <a:effectLst/>
                <a:latin typeface="Arial" charset="0"/>
                <a:ea typeface="MS PGothic" pitchFamily="34" charset="-128"/>
                <a:cs typeface="Arial" charset="0"/>
              </a:rPr>
              <a:t>    </a:t>
            </a:r>
            <a:r>
              <a:rPr lang="en-US" sz="1200" kern="1200" dirty="0">
                <a:solidFill>
                  <a:schemeClr val="tx1"/>
                </a:solidFill>
                <a:effectLst/>
                <a:latin typeface="Arial" charset="0"/>
                <a:ea typeface="MS PGothic" pitchFamily="34" charset="-128"/>
                <a:cs typeface="Arial" charset="0"/>
              </a:rPr>
              <a:t>Speed:  change only what you need to change</a:t>
            </a:r>
          </a:p>
          <a:p>
            <a:pPr lvl="0"/>
            <a:r>
              <a:rPr lang="en-US" sz="1200" kern="1200" baseline="0" dirty="0">
                <a:solidFill>
                  <a:schemeClr val="tx1"/>
                </a:solidFill>
                <a:effectLst/>
                <a:latin typeface="Arial" charset="0"/>
                <a:ea typeface="MS PGothic" pitchFamily="34" charset="-128"/>
                <a:cs typeface="Arial" charset="0"/>
              </a:rPr>
              <a:t>    </a:t>
            </a:r>
            <a:r>
              <a:rPr lang="en-US" sz="1200" kern="1200" dirty="0">
                <a:solidFill>
                  <a:schemeClr val="tx1"/>
                </a:solidFill>
                <a:effectLst/>
                <a:latin typeface="Arial" charset="0"/>
                <a:ea typeface="MS PGothic" pitchFamily="34" charset="-128"/>
                <a:cs typeface="Arial" charset="0"/>
              </a:rPr>
              <a:t>Flexibility:  position workloads to best deliver on business objectives</a:t>
            </a:r>
          </a:p>
          <a:p>
            <a:pPr lvl="0"/>
            <a:r>
              <a:rPr lang="en-US" sz="1200" kern="1200" baseline="0" dirty="0">
                <a:solidFill>
                  <a:schemeClr val="tx1"/>
                </a:solidFill>
                <a:effectLst/>
                <a:latin typeface="Arial" charset="0"/>
                <a:ea typeface="MS PGothic" pitchFamily="34" charset="-128"/>
                <a:cs typeface="Arial" charset="0"/>
              </a:rPr>
              <a:t>    </a:t>
            </a:r>
            <a:r>
              <a:rPr lang="en-US" sz="1200" kern="1200" dirty="0">
                <a:solidFill>
                  <a:schemeClr val="tx1"/>
                </a:solidFill>
                <a:effectLst/>
                <a:latin typeface="Arial" charset="0"/>
                <a:ea typeface="MS PGothic" pitchFamily="34" charset="-128"/>
                <a:cs typeface="Arial" charset="0"/>
              </a:rPr>
              <a:t>Innovation:  leverage cloud services, open communities and emerging technologies (cognitive, blockchain, </a:t>
            </a:r>
            <a:r>
              <a:rPr lang="en-US" sz="1200" kern="1200" dirty="0" err="1">
                <a:solidFill>
                  <a:schemeClr val="tx1"/>
                </a:solidFill>
                <a:effectLst/>
                <a:latin typeface="Arial" charset="0"/>
                <a:ea typeface="MS PGothic" pitchFamily="34" charset="-128"/>
                <a:cs typeface="Arial" charset="0"/>
              </a:rPr>
              <a:t>IoT</a:t>
            </a:r>
            <a:r>
              <a:rPr lang="en-US" sz="1200" kern="1200" dirty="0">
                <a:solidFill>
                  <a:schemeClr val="tx1"/>
                </a:solidFill>
                <a:effectLst/>
                <a:latin typeface="Arial" charset="0"/>
                <a:ea typeface="MS PGothic" pitchFamily="34" charset="-128"/>
                <a:cs typeface="Arial" charset="0"/>
              </a:rPr>
              <a:t>, etc.) to maximize opportunity.</a:t>
            </a:r>
          </a:p>
          <a:p>
            <a:pPr lvl="0"/>
            <a:r>
              <a:rPr lang="en-US" sz="1200" kern="1200" baseline="0" dirty="0">
                <a:solidFill>
                  <a:schemeClr val="tx1"/>
                </a:solidFill>
                <a:effectLst/>
                <a:latin typeface="Arial" charset="0"/>
                <a:ea typeface="MS PGothic" pitchFamily="34" charset="-128"/>
                <a:cs typeface="Arial" charset="0"/>
              </a:rPr>
              <a:t>    </a:t>
            </a:r>
            <a:r>
              <a:rPr lang="en-US" sz="1200" kern="1200" dirty="0">
                <a:solidFill>
                  <a:schemeClr val="tx1"/>
                </a:solidFill>
                <a:effectLst/>
                <a:latin typeface="Arial" charset="0"/>
                <a:ea typeface="MS PGothic" pitchFamily="34" charset="-128"/>
                <a:cs typeface="Arial" charset="0"/>
              </a:rPr>
              <a:t>Insight:   combine your data with new sources of data to get to the best outcomes.</a:t>
            </a:r>
            <a:endParaRPr lang="en-US" sz="1200" kern="1200" baseline="0" dirty="0">
              <a:solidFill>
                <a:schemeClr val="tx1"/>
              </a:solidFill>
              <a:effectLst/>
              <a:latin typeface="Arial" charset="0"/>
              <a:ea typeface="MS PGothic" pitchFamily="34" charset="-128"/>
              <a:cs typeface="Arial" charset="0"/>
            </a:endParaRPr>
          </a:p>
          <a:p>
            <a:pPr lvl="0"/>
            <a:r>
              <a:rPr lang="en-US" sz="1200" kern="1200" baseline="0" dirty="0">
                <a:solidFill>
                  <a:schemeClr val="tx1"/>
                </a:solidFill>
                <a:effectLst/>
                <a:latin typeface="Arial" charset="0"/>
                <a:ea typeface="MS PGothic" pitchFamily="34" charset="-128"/>
                <a:cs typeface="Arial" charset="0"/>
              </a:rPr>
              <a:t>The IBM Institute for Business Value Study, 85% of clients see value in hybrid cloud by both being able to leverage existing investments, and take those to the cloud. The value is not just in cost and speed, which are cloud givens, but also in the ability to realize new insights and innovation. </a:t>
            </a:r>
            <a:endParaRPr lang="en-US" sz="1200" kern="1200" dirty="0">
              <a:solidFill>
                <a:schemeClr val="tx1"/>
              </a:solidFill>
              <a:effectLst/>
              <a:latin typeface="Arial" charset="0"/>
              <a:ea typeface="MS PGothic" pitchFamily="34" charset="-128"/>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charset="0"/>
                <a:ea typeface="MS PGothic" pitchFamily="34" charset="-128"/>
                <a:cs typeface="Arial" charset="0"/>
              </a:rPr>
              <a:t>This is why IBM </a:t>
            </a:r>
            <a:r>
              <a:rPr lang="en-US" sz="1200" kern="1200" baseline="0" dirty="0">
                <a:solidFill>
                  <a:schemeClr val="tx1"/>
                </a:solidFill>
                <a:effectLst/>
                <a:latin typeface="Arial" charset="0"/>
                <a:ea typeface="MS PGothic" pitchFamily="34" charset="-128"/>
                <a:cs typeface="Arial" charset="0"/>
              </a:rPr>
              <a:t>is pursuing </a:t>
            </a:r>
            <a:r>
              <a:rPr lang="en-US" sz="1200" kern="1200" dirty="0">
                <a:solidFill>
                  <a:schemeClr val="tx1"/>
                </a:solidFill>
                <a:effectLst/>
                <a:latin typeface="Arial" charset="0"/>
                <a:ea typeface="MS PGothic" pitchFamily="34" charset="-128"/>
                <a:cs typeface="Arial" charset="0"/>
              </a:rPr>
              <a:t>a cloud-first strategy connecting cloud to cloud, enterprise to cloud, app to app, data to app, or any of those combinations.</a:t>
            </a:r>
            <a:r>
              <a:rPr lang="en-US" sz="1200" kern="1200" baseline="0" dirty="0">
                <a:solidFill>
                  <a:schemeClr val="tx1"/>
                </a:solidFill>
                <a:effectLst/>
                <a:latin typeface="Arial" charset="0"/>
                <a:ea typeface="MS PGothic" pitchFamily="34" charset="-128"/>
                <a:cs typeface="Arial" charset="0"/>
              </a:rPr>
              <a:t> We are</a:t>
            </a:r>
            <a:r>
              <a:rPr lang="en-US" sz="1200" kern="1200" dirty="0">
                <a:solidFill>
                  <a:schemeClr val="tx1"/>
                </a:solidFill>
                <a:effectLst/>
                <a:latin typeface="Arial" charset="0"/>
                <a:ea typeface="MS PGothic" pitchFamily="34" charset="-128"/>
                <a:cs typeface="Arial" charset="0"/>
              </a:rPr>
              <a:t> making it easier for clients to move beyond just cost cutting and speed, and realize</a:t>
            </a:r>
            <a:r>
              <a:rPr lang="en-US" sz="1200" kern="1200" baseline="0" dirty="0">
                <a:solidFill>
                  <a:schemeClr val="tx1"/>
                </a:solidFill>
                <a:effectLst/>
                <a:latin typeface="Arial" charset="0"/>
                <a:ea typeface="MS PGothic" pitchFamily="34" charset="-128"/>
                <a:cs typeface="Arial" charset="0"/>
              </a:rPr>
              <a:t> the </a:t>
            </a:r>
            <a:r>
              <a:rPr lang="en-US" sz="1200" kern="1200" dirty="0">
                <a:solidFill>
                  <a:schemeClr val="tx1"/>
                </a:solidFill>
                <a:effectLst/>
                <a:latin typeface="Arial" charset="0"/>
                <a:ea typeface="MS PGothic" pitchFamily="34" charset="-128"/>
                <a:cs typeface="Arial" charset="0"/>
              </a:rPr>
              <a:t>insight and innovation needed</a:t>
            </a:r>
            <a:r>
              <a:rPr lang="en-US" sz="1200" kern="1200" baseline="0" dirty="0">
                <a:solidFill>
                  <a:schemeClr val="tx1"/>
                </a:solidFill>
                <a:effectLst/>
                <a:latin typeface="Arial" charset="0"/>
                <a:ea typeface="MS PGothic" pitchFamily="34" charset="-128"/>
                <a:cs typeface="Arial" charset="0"/>
              </a:rPr>
              <a:t> to evolve business models in game changing ways. </a:t>
            </a:r>
            <a:endParaRPr lang="en-US" sz="1200" kern="1200" dirty="0">
              <a:solidFill>
                <a:schemeClr val="tx1"/>
              </a:solidFill>
              <a:effectLst/>
              <a:latin typeface="Arial" charset="0"/>
              <a:ea typeface="MS PGothic" pitchFamily="34" charset="-128"/>
              <a:cs typeface="Arial"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solidFill>
                  <a:srgbClr val="000000"/>
                </a:solidFill>
              </a:rPr>
              <a:pPr/>
              <a:t>12</a:t>
            </a:fld>
            <a:endParaRPr lang="en-US">
              <a:solidFill>
                <a:srgbClr val="000000"/>
              </a:solidFill>
            </a:endParaRPr>
          </a:p>
        </p:txBody>
      </p:sp>
    </p:spTree>
    <p:extLst>
      <p:ext uri="{BB962C8B-B14F-4D97-AF65-F5344CB8AC3E}">
        <p14:creationId xmlns:p14="http://schemas.microsoft.com/office/powerpoint/2010/main" val="1496443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one column format">
    <p:spTree>
      <p:nvGrpSpPr>
        <p:cNvPr id="1" name=""/>
        <p:cNvGrpSpPr/>
        <p:nvPr/>
      </p:nvGrpSpPr>
      <p:grpSpPr>
        <a:xfrm>
          <a:off x="0" y="0"/>
          <a:ext cx="0" cy="0"/>
          <a:chOff x="0" y="0"/>
          <a:chExt cx="0" cy="0"/>
        </a:xfrm>
      </p:grpSpPr>
      <p:sp>
        <p:nvSpPr>
          <p:cNvPr id="13" name="Title 12"/>
          <p:cNvSpPr>
            <a:spLocks noGrp="1"/>
          </p:cNvSpPr>
          <p:nvPr>
            <p:ph type="title"/>
          </p:nvPr>
        </p:nvSpPr>
        <p:spPr>
          <a:xfrm>
            <a:off x="362267" y="274320"/>
            <a:ext cx="8598853" cy="777240"/>
          </a:xfrm>
          <a:prstGeom prst="rect">
            <a:avLst/>
          </a:prstGeom>
        </p:spPr>
        <p:txBody>
          <a:bodyPr lIns="0" tIns="0" rIns="0" bIns="0"/>
          <a:lstStyle>
            <a:lvl1pPr>
              <a:defRPr sz="2600">
                <a:solidFill>
                  <a:schemeClr val="tx1"/>
                </a:solidFill>
              </a:defRPr>
            </a:lvl1pPr>
          </a:lstStyle>
          <a:p>
            <a:r>
              <a:rPr lang="en-US" dirty="0"/>
              <a:t>Click to edit Master title style</a:t>
            </a:r>
          </a:p>
        </p:txBody>
      </p:sp>
      <p:sp>
        <p:nvSpPr>
          <p:cNvPr id="15" name="Text Placeholder 14"/>
          <p:cNvSpPr>
            <a:spLocks noGrp="1"/>
          </p:cNvSpPr>
          <p:nvPr>
            <p:ph type="body" sz="quarter" idx="10"/>
          </p:nvPr>
        </p:nvSpPr>
        <p:spPr>
          <a:xfrm>
            <a:off x="362267" y="1371599"/>
            <a:ext cx="8141653" cy="3166111"/>
          </a:xfrm>
          <a:prstGeom prst="rect">
            <a:avLst/>
          </a:prstGeom>
        </p:spPr>
        <p:txBody>
          <a:bodyPr lIns="0" tIns="0" rIns="0" bIns="0"/>
          <a:lstStyle>
            <a:lvl1pPr algn="l">
              <a:spcBef>
                <a:spcPts val="900"/>
              </a:spcBef>
              <a:defRPr sz="1400"/>
            </a:lvl1pPr>
            <a:lvl2pPr marL="457200" indent="-228600" algn="l">
              <a:defRPr sz="1400"/>
            </a:lvl2pPr>
            <a:lvl3pPr marL="685800" indent="-228600" algn="l">
              <a:defRPr sz="1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header only">
    <p:spTree>
      <p:nvGrpSpPr>
        <p:cNvPr id="1" name=""/>
        <p:cNvGrpSpPr/>
        <p:nvPr/>
      </p:nvGrpSpPr>
      <p:grpSpPr>
        <a:xfrm>
          <a:off x="0" y="0"/>
          <a:ext cx="0" cy="0"/>
          <a:chOff x="0" y="0"/>
          <a:chExt cx="0" cy="0"/>
        </a:xfrm>
      </p:grpSpPr>
      <p:sp>
        <p:nvSpPr>
          <p:cNvPr id="13" name="Title 12"/>
          <p:cNvSpPr>
            <a:spLocks noGrp="1"/>
          </p:cNvSpPr>
          <p:nvPr>
            <p:ph type="title"/>
          </p:nvPr>
        </p:nvSpPr>
        <p:spPr>
          <a:xfrm>
            <a:off x="362267" y="274320"/>
            <a:ext cx="8598853" cy="777240"/>
          </a:xfrm>
          <a:prstGeom prst="rect">
            <a:avLst/>
          </a:prstGeom>
        </p:spPr>
        <p:txBody>
          <a:bodyPr lIns="0" tIns="0" rIns="0" bIns="0"/>
          <a:lstStyle>
            <a:lvl1pPr>
              <a:defRPr sz="2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4655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611188"/>
            <a:ext cx="8653462" cy="580614"/>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265114" y="1417835"/>
            <a:ext cx="8650287" cy="3188689"/>
          </a:xfrm>
          <a:prstGeom prst="rect">
            <a:avLst/>
          </a:prstGeom>
        </p:spPr>
        <p:txBody>
          <a:bodyPr/>
          <a:lstStyle>
            <a:lvl1pPr marL="114297" indent="-114297">
              <a:defRPr/>
            </a:lvl1pPr>
            <a:lvl2pPr marL="571486" indent="-114297">
              <a:buFont typeface="Courier New" panose="02070309020205020404" pitchFamily="49" charset="0"/>
              <a:buChar char="o"/>
              <a:defRPr/>
            </a:lvl2pPr>
            <a:lvl3pPr marL="1028675" indent="-114297">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105150" y="4919667"/>
            <a:ext cx="3086100" cy="151210"/>
          </a:xfrm>
          <a:prstGeom prst="rect">
            <a:avLst/>
          </a:prstGeom>
        </p:spPr>
        <p:txBody>
          <a:bodyPr/>
          <a:lstStyle>
            <a:lvl1pPr>
              <a:defRPr/>
            </a:lvl1pPr>
          </a:lstStyle>
          <a:p>
            <a:pPr defTabSz="457189" fontAlgn="auto">
              <a:spcBef>
                <a:spcPts val="0"/>
              </a:spcBef>
              <a:spcAft>
                <a:spcPts val="0"/>
              </a:spcAft>
              <a:defRPr/>
            </a:pPr>
            <a:endParaRPr lang="en-US" dirty="0">
              <a:solidFill>
                <a:prstClr val="black"/>
              </a:solidFill>
              <a:latin typeface="Calibri"/>
            </a:endParaRPr>
          </a:p>
        </p:txBody>
      </p:sp>
      <p:sp>
        <p:nvSpPr>
          <p:cNvPr id="7" name="Slide Number Placeholder 5"/>
          <p:cNvSpPr>
            <a:spLocks noGrp="1"/>
          </p:cNvSpPr>
          <p:nvPr>
            <p:ph type="sldNum" sz="quarter" idx="4"/>
          </p:nvPr>
        </p:nvSpPr>
        <p:spPr>
          <a:xfrm>
            <a:off x="351983" y="4919667"/>
            <a:ext cx="631825" cy="151210"/>
          </a:xfrm>
          <a:prstGeom prst="rect">
            <a:avLst/>
          </a:prstGeom>
        </p:spPr>
        <p:txBody>
          <a:bodyPr vert="horz" lIns="91440" tIns="45720" rIns="91440" bIns="45720" rtlCol="0" anchor="ctr"/>
          <a:lstStyle>
            <a:lvl1pPr algn="l" eaLnBrk="1" fontAlgn="auto" hangingPunct="1">
              <a:spcBef>
                <a:spcPts val="0"/>
              </a:spcBef>
              <a:spcAft>
                <a:spcPts val="0"/>
              </a:spcAft>
              <a:defRPr sz="800">
                <a:solidFill>
                  <a:schemeClr val="bg1"/>
                </a:solidFill>
                <a:latin typeface="+mn-lt"/>
              </a:defRPr>
            </a:lvl1pPr>
          </a:lstStyle>
          <a:p>
            <a:pPr defTabSz="457189">
              <a:defRPr/>
            </a:pPr>
            <a:r>
              <a:rPr lang="en-US">
                <a:solidFill>
                  <a:prstClr val="white"/>
                </a:solidFill>
              </a:rPr>
              <a:t> Page </a:t>
            </a:r>
            <a:fld id="{2E9069DA-724B-4C56-9C3C-935D38E67ED4}" type="slidenum">
              <a:rPr lang="en-US" smtClean="0">
                <a:solidFill>
                  <a:prstClr val="white"/>
                </a:solidFill>
              </a:rPr>
              <a:pPr defTabSz="457189">
                <a:defRPr/>
              </a:pPr>
              <a:t>‹#›</a:t>
            </a:fld>
            <a:endParaRPr lang="en-US" dirty="0">
              <a:solidFill>
                <a:prstClr val="white"/>
              </a:solidFill>
            </a:endParaRPr>
          </a:p>
        </p:txBody>
      </p:sp>
    </p:spTree>
    <p:extLst>
      <p:ext uri="{BB962C8B-B14F-4D97-AF65-F5344CB8AC3E}">
        <p14:creationId xmlns:p14="http://schemas.microsoft.com/office/powerpoint/2010/main" val="8967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Page_blue">
    <p:bg>
      <p:bgPr>
        <a:solidFill>
          <a:schemeClr val="bg2"/>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a:srcRect/>
          <a:stretch>
            <a:fillRect/>
          </a:stretch>
        </p:blipFill>
        <p:spPr bwMode="auto">
          <a:xfrm>
            <a:off x="0" y="0"/>
            <a:ext cx="9144000" cy="4206240"/>
          </a:xfrm>
          <a:prstGeom prst="rect">
            <a:avLst/>
          </a:prstGeom>
          <a:noFill/>
          <a:ln w="9525">
            <a:noFill/>
            <a:miter lim="800000"/>
            <a:headEnd/>
            <a:tailEnd/>
          </a:ln>
        </p:spPr>
      </p:pic>
      <p:sp>
        <p:nvSpPr>
          <p:cNvPr id="7" name="Text Placeholder 10"/>
          <p:cNvSpPr>
            <a:spLocks noGrp="1"/>
          </p:cNvSpPr>
          <p:nvPr>
            <p:ph type="body" sz="quarter" idx="10" hasCustomPrompt="1"/>
          </p:nvPr>
        </p:nvSpPr>
        <p:spPr>
          <a:xfrm>
            <a:off x="365760" y="2743200"/>
            <a:ext cx="8141653" cy="338554"/>
          </a:xfrm>
          <a:prstGeom prst="rect">
            <a:avLst/>
          </a:prstGeom>
        </p:spPr>
        <p:txBody>
          <a:bodyPr wrap="square" lIns="0" tIns="0" rIns="0" bIns="0" anchor="t" anchorCtr="0">
            <a:spAutoFit/>
          </a:bodyPr>
          <a:lstStyle>
            <a:lvl1pPr>
              <a:buNone/>
              <a:defRPr sz="2200">
                <a:solidFill>
                  <a:schemeClr val="bg1">
                    <a:lumMod val="95000"/>
                  </a:schemeClr>
                </a:solidFill>
              </a:defRPr>
            </a:lvl1pPr>
          </a:lstStyle>
          <a:p>
            <a:pPr lvl="0"/>
            <a:r>
              <a:rPr lang="en-US" dirty="0"/>
              <a:t>More text on one line in this location if needed</a:t>
            </a:r>
          </a:p>
        </p:txBody>
      </p:sp>
      <p:sp>
        <p:nvSpPr>
          <p:cNvPr id="8" name="Title 7"/>
          <p:cNvSpPr>
            <a:spLocks noGrp="1"/>
          </p:cNvSpPr>
          <p:nvPr>
            <p:ph type="title" hasCustomPrompt="1"/>
          </p:nvPr>
        </p:nvSpPr>
        <p:spPr>
          <a:xfrm>
            <a:off x="361788" y="1828800"/>
            <a:ext cx="8145625" cy="857250"/>
          </a:xfrm>
          <a:prstGeom prst="rect">
            <a:avLst/>
          </a:prstGeom>
        </p:spPr>
        <p:txBody>
          <a:bodyPr lIns="0" tIns="0" rIns="0" bIns="0" anchor="b" anchorCtr="0"/>
          <a:lstStyle>
            <a:lvl1pPr>
              <a:defRPr sz="4500">
                <a:solidFill>
                  <a:srgbClr val="FFFFFF"/>
                </a:solidFill>
              </a:defRPr>
            </a:lvl1pPr>
          </a:lstStyle>
          <a:p>
            <a:r>
              <a:rPr lang="en-US" dirty="0"/>
              <a:t>Section page</a:t>
            </a:r>
          </a:p>
        </p:txBody>
      </p:sp>
    </p:spTree>
    <p:extLst>
      <p:ext uri="{BB962C8B-B14F-4D97-AF65-F5344CB8AC3E}">
        <p14:creationId xmlns:p14="http://schemas.microsoft.com/office/powerpoint/2010/main" val="1288203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 Slide_blue">
    <p:bg>
      <p:bgPr>
        <a:solidFill>
          <a:srgbClr val="00B0DA"/>
        </a:solidFill>
        <a:effectLst/>
      </p:bgPr>
    </p:bg>
    <p:spTree>
      <p:nvGrpSpPr>
        <p:cNvPr id="1" name=""/>
        <p:cNvGrpSpPr/>
        <p:nvPr/>
      </p:nvGrpSpPr>
      <p:grpSpPr>
        <a:xfrm>
          <a:off x="0" y="0"/>
          <a:ext cx="0" cy="0"/>
          <a:chOff x="0" y="0"/>
          <a:chExt cx="0" cy="0"/>
        </a:xfrm>
      </p:grpSpPr>
      <p:pic>
        <p:nvPicPr>
          <p:cNvPr id="7" name="Picture 9"/>
          <p:cNvPicPr>
            <a:picLocks noChangeAspect="1"/>
          </p:cNvPicPr>
          <p:nvPr userDrawn="1"/>
        </p:nvPicPr>
        <p:blipFill>
          <a:blip r:embed="rId2" cstate="print"/>
          <a:srcRect/>
          <a:stretch>
            <a:fillRect/>
          </a:stretch>
        </p:blipFill>
        <p:spPr bwMode="auto">
          <a:xfrm>
            <a:off x="3977640" y="2315296"/>
            <a:ext cx="1280160" cy="476613"/>
          </a:xfrm>
          <a:prstGeom prst="rect">
            <a:avLst/>
          </a:prstGeom>
          <a:noFill/>
          <a:ln w="9525">
            <a:noFill/>
            <a:miter lim="800000"/>
            <a:headEnd/>
            <a:tailEnd/>
          </a:ln>
        </p:spPr>
      </p:pic>
      <p:sp>
        <p:nvSpPr>
          <p:cNvPr id="15" name="Date Placeholder 5"/>
          <p:cNvSpPr txBox="1">
            <a:spLocks/>
          </p:cNvSpPr>
          <p:nvPr userDrawn="1"/>
        </p:nvSpPr>
        <p:spPr>
          <a:xfrm>
            <a:off x="362381" y="4900958"/>
            <a:ext cx="1130300" cy="109537"/>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800" dirty="0">
                <a:solidFill>
                  <a:srgbClr val="FFFFFF">
                    <a:alpha val="80000"/>
                  </a:srgbClr>
                </a:solidFill>
              </a:rPr>
              <a:t>©2017 IBM Corporation</a:t>
            </a:r>
          </a:p>
        </p:txBody>
      </p:sp>
      <p:pic>
        <p:nvPicPr>
          <p:cNvPr id="4" name="Picture 11"/>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37560" y="3074670"/>
            <a:ext cx="2454409" cy="20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0836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BV Cover - to match collateral">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0" y="0"/>
            <a:ext cx="9144000" cy="3383280"/>
          </a:xfrm>
          <a:prstGeom prst="rect">
            <a:avLst/>
          </a:prstGeom>
        </p:spPr>
        <p:txBody>
          <a:bodyPr/>
          <a:lstStyle>
            <a:lvl1pPr marL="0" indent="0">
              <a:buNone/>
              <a:defRPr/>
            </a:lvl1pPr>
          </a:lstStyle>
          <a:p>
            <a:endParaRPr lang="en-US" dirty="0"/>
          </a:p>
        </p:txBody>
      </p:sp>
      <p:sp>
        <p:nvSpPr>
          <p:cNvPr id="2" name="Title 1"/>
          <p:cNvSpPr>
            <a:spLocks noGrp="1"/>
          </p:cNvSpPr>
          <p:nvPr>
            <p:ph type="title" hasCustomPrompt="1"/>
          </p:nvPr>
        </p:nvSpPr>
        <p:spPr>
          <a:xfrm>
            <a:off x="362301" y="3520440"/>
            <a:ext cx="8138160" cy="402640"/>
          </a:xfrm>
          <a:prstGeom prst="rect">
            <a:avLst/>
          </a:prstGeom>
        </p:spPr>
        <p:txBody>
          <a:bodyPr lIns="0" tIns="0" rIns="0" bIns="0" anchor="t"/>
          <a:lstStyle>
            <a:lvl1pPr>
              <a:defRPr sz="2600">
                <a:solidFill>
                  <a:schemeClr val="bg2"/>
                </a:solidFill>
              </a:defRPr>
            </a:lvl1pPr>
          </a:lstStyle>
          <a:p>
            <a:r>
              <a:rPr lang="en-US" dirty="0"/>
              <a:t>IBM Presentation Title</a:t>
            </a:r>
            <a:endParaRPr lang="en-US" sz="4800" dirty="0">
              <a:solidFill>
                <a:schemeClr val="accent1"/>
              </a:solidFill>
            </a:endParaRPr>
          </a:p>
        </p:txBody>
      </p:sp>
      <p:sp>
        <p:nvSpPr>
          <p:cNvPr id="6" name="Text Placeholder 5"/>
          <p:cNvSpPr>
            <a:spLocks noGrp="1"/>
          </p:cNvSpPr>
          <p:nvPr>
            <p:ph type="body" sz="quarter" idx="10" hasCustomPrompt="1"/>
          </p:nvPr>
        </p:nvSpPr>
        <p:spPr>
          <a:xfrm>
            <a:off x="365760" y="3933588"/>
            <a:ext cx="8141653" cy="253746"/>
          </a:xfrm>
          <a:prstGeom prst="rect">
            <a:avLst/>
          </a:prstGeom>
        </p:spPr>
        <p:txBody>
          <a:bodyPr lIns="0" tIns="0" rIns="0" bIns="0" anchor="t" anchorCtr="0"/>
          <a:lstStyle>
            <a:lvl1pPr marL="0" indent="0">
              <a:spcBef>
                <a:spcPts val="1320"/>
              </a:spcBef>
              <a:buNone/>
              <a:defRPr sz="1800" i="1">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4671166"/>
            <a:ext cx="8141653" cy="365760"/>
          </a:xfrm>
          <a:prstGeom prst="rect">
            <a:avLst/>
          </a:prstGeom>
        </p:spPr>
        <p:txBody>
          <a:bodyPr lIns="0" tIns="0" rIns="0" bIns="0"/>
          <a:lstStyle>
            <a:lvl1pPr marL="0" indent="0">
              <a:spcBef>
                <a:spcPts val="0"/>
              </a:spcBef>
              <a:buNone/>
              <a:defRPr sz="1200" b="0"/>
            </a:lvl1pPr>
          </a:lstStyle>
          <a:p>
            <a:pPr lvl="0"/>
            <a:r>
              <a:rPr lang="en-US" dirty="0"/>
              <a:t>Name of presenter, Title of presenter if needed</a:t>
            </a:r>
            <a:br>
              <a:rPr lang="en-US" dirty="0"/>
            </a:br>
            <a:r>
              <a:rPr lang="en-US" dirty="0"/>
              <a:t>Date in local format</a:t>
            </a:r>
          </a:p>
        </p:txBody>
      </p:sp>
      <p:pic>
        <p:nvPicPr>
          <p:cNvPr id="11" name="Picture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25049" y="3520440"/>
            <a:ext cx="1674812" cy="10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userDrawn="1"/>
        </p:nvSpPr>
        <p:spPr bwMode="auto">
          <a:xfrm>
            <a:off x="-267419" y="715992"/>
            <a:ext cx="914400" cy="9144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pic>
        <p:nvPicPr>
          <p:cNvPr id="14" name="Picture 26"/>
          <p:cNvPicPr>
            <a:picLocks noChangeAspect="1"/>
          </p:cNvPicPr>
          <p:nvPr userDrawn="1"/>
        </p:nvPicPr>
        <p:blipFill>
          <a:blip r:embed="rId3" cstate="print"/>
          <a:srcRect/>
          <a:stretch>
            <a:fillRect/>
          </a:stretch>
        </p:blipFill>
        <p:spPr bwMode="auto">
          <a:xfrm>
            <a:off x="8798520" y="4585796"/>
            <a:ext cx="162918" cy="402309"/>
          </a:xfrm>
          <a:prstGeom prst="rect">
            <a:avLst/>
          </a:prstGeom>
          <a:noFill/>
          <a:ln w="9525">
            <a:noFill/>
            <a:miter lim="800000"/>
            <a:headEnd/>
            <a:tailEnd/>
          </a:ln>
        </p:spPr>
      </p:pic>
    </p:spTree>
    <p:extLst>
      <p:ext uri="{BB962C8B-B14F-4D97-AF65-F5344CB8AC3E}">
        <p14:creationId xmlns:p14="http://schemas.microsoft.com/office/powerpoint/2010/main" val="504196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one column format">
    <p:spTree>
      <p:nvGrpSpPr>
        <p:cNvPr id="1" name=""/>
        <p:cNvGrpSpPr/>
        <p:nvPr/>
      </p:nvGrpSpPr>
      <p:grpSpPr>
        <a:xfrm>
          <a:off x="0" y="0"/>
          <a:ext cx="0" cy="0"/>
          <a:chOff x="0" y="0"/>
          <a:chExt cx="0" cy="0"/>
        </a:xfrm>
      </p:grpSpPr>
      <p:sp>
        <p:nvSpPr>
          <p:cNvPr id="13" name="Title 12"/>
          <p:cNvSpPr>
            <a:spLocks noGrp="1"/>
          </p:cNvSpPr>
          <p:nvPr>
            <p:ph type="title"/>
          </p:nvPr>
        </p:nvSpPr>
        <p:spPr>
          <a:xfrm>
            <a:off x="362269" y="274320"/>
            <a:ext cx="8598853" cy="777240"/>
          </a:xfrm>
          <a:prstGeom prst="rect">
            <a:avLst/>
          </a:prstGeom>
        </p:spPr>
        <p:txBody>
          <a:bodyPr lIns="0" tIns="0" rIns="0" bIns="0"/>
          <a:lstStyle>
            <a:lvl1pPr>
              <a:defRPr sz="2600">
                <a:solidFill>
                  <a:schemeClr val="tx1"/>
                </a:solidFill>
              </a:defRPr>
            </a:lvl1pPr>
          </a:lstStyle>
          <a:p>
            <a:r>
              <a:rPr lang="en-US" dirty="0"/>
              <a:t>Click to edit Master title style</a:t>
            </a:r>
          </a:p>
        </p:txBody>
      </p:sp>
      <p:sp>
        <p:nvSpPr>
          <p:cNvPr id="15" name="Text Placeholder 14"/>
          <p:cNvSpPr>
            <a:spLocks noGrp="1"/>
          </p:cNvSpPr>
          <p:nvPr>
            <p:ph type="body" sz="quarter" idx="10"/>
          </p:nvPr>
        </p:nvSpPr>
        <p:spPr>
          <a:xfrm>
            <a:off x="362269" y="1371601"/>
            <a:ext cx="8141653" cy="3166111"/>
          </a:xfrm>
          <a:prstGeom prst="rect">
            <a:avLst/>
          </a:prstGeom>
        </p:spPr>
        <p:txBody>
          <a:bodyPr lIns="0" tIns="0" rIns="0" bIns="0"/>
          <a:lstStyle>
            <a:lvl1pPr algn="l">
              <a:spcBef>
                <a:spcPts val="900"/>
              </a:spcBef>
              <a:defRPr sz="1400"/>
            </a:lvl1pPr>
            <a:lvl2pPr marL="457178" indent="-228588" algn="l">
              <a:defRPr sz="1400"/>
            </a:lvl2pPr>
            <a:lvl3pPr marL="685766" indent="-228588" algn="l">
              <a:defRPr sz="1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015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header only">
    <p:spTree>
      <p:nvGrpSpPr>
        <p:cNvPr id="1" name=""/>
        <p:cNvGrpSpPr/>
        <p:nvPr/>
      </p:nvGrpSpPr>
      <p:grpSpPr>
        <a:xfrm>
          <a:off x="0" y="0"/>
          <a:ext cx="0" cy="0"/>
          <a:chOff x="0" y="0"/>
          <a:chExt cx="0" cy="0"/>
        </a:xfrm>
      </p:grpSpPr>
      <p:sp>
        <p:nvSpPr>
          <p:cNvPr id="13" name="Title 12"/>
          <p:cNvSpPr>
            <a:spLocks noGrp="1"/>
          </p:cNvSpPr>
          <p:nvPr>
            <p:ph type="title"/>
          </p:nvPr>
        </p:nvSpPr>
        <p:spPr>
          <a:xfrm>
            <a:off x="362269" y="274320"/>
            <a:ext cx="8598853" cy="777240"/>
          </a:xfrm>
          <a:prstGeom prst="rect">
            <a:avLst/>
          </a:prstGeom>
        </p:spPr>
        <p:txBody>
          <a:bodyPr lIns="0" tIns="0" rIns="0" bIns="0"/>
          <a:lstStyle>
            <a:lvl1pPr>
              <a:defRPr sz="2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5679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1 one column format">
    <p:spTree>
      <p:nvGrpSpPr>
        <p:cNvPr id="1" name=""/>
        <p:cNvGrpSpPr/>
        <p:nvPr/>
      </p:nvGrpSpPr>
      <p:grpSpPr>
        <a:xfrm>
          <a:off x="0" y="0"/>
          <a:ext cx="0" cy="0"/>
          <a:chOff x="0" y="0"/>
          <a:chExt cx="0" cy="0"/>
        </a:xfrm>
      </p:grpSpPr>
      <p:sp>
        <p:nvSpPr>
          <p:cNvPr id="13" name="Title 12"/>
          <p:cNvSpPr>
            <a:spLocks noGrp="1"/>
          </p:cNvSpPr>
          <p:nvPr>
            <p:ph type="title"/>
          </p:nvPr>
        </p:nvSpPr>
        <p:spPr>
          <a:xfrm>
            <a:off x="362269" y="274320"/>
            <a:ext cx="8598853" cy="777240"/>
          </a:xfrm>
          <a:prstGeom prst="rect">
            <a:avLst/>
          </a:prstGeom>
        </p:spPr>
        <p:txBody>
          <a:bodyPr lIns="0" tIns="0" rIns="0" bIns="0"/>
          <a:lstStyle>
            <a:lvl1pPr>
              <a:defRPr sz="2600">
                <a:solidFill>
                  <a:schemeClr val="tx1"/>
                </a:solidFill>
              </a:defRPr>
            </a:lvl1pPr>
          </a:lstStyle>
          <a:p>
            <a:r>
              <a:rPr lang="en-US" dirty="0"/>
              <a:t>Click to edit Master title style</a:t>
            </a:r>
          </a:p>
        </p:txBody>
      </p:sp>
      <p:grpSp>
        <p:nvGrpSpPr>
          <p:cNvPr id="5" name="Group 4"/>
          <p:cNvGrpSpPr/>
          <p:nvPr/>
        </p:nvGrpSpPr>
        <p:grpSpPr>
          <a:xfrm>
            <a:off x="365760" y="1200152"/>
            <a:ext cx="8595360" cy="3337561"/>
            <a:chOff x="375285" y="1646238"/>
            <a:chExt cx="8595360" cy="3337561"/>
          </a:xfrm>
        </p:grpSpPr>
        <p:sp>
          <p:nvSpPr>
            <p:cNvPr id="11" name="Rectangle 10"/>
            <p:cNvSpPr/>
            <p:nvPr/>
          </p:nvSpPr>
          <p:spPr bwMode="auto">
            <a:xfrm>
              <a:off x="375285" y="1646238"/>
              <a:ext cx="8595360" cy="228600"/>
            </a:xfrm>
            <a:prstGeom prst="rect">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rgbClr val="FFFFFF"/>
                </a:solidFill>
              </a:endParaRPr>
            </a:p>
          </p:txBody>
        </p:sp>
        <p:grpSp>
          <p:nvGrpSpPr>
            <p:cNvPr id="12" name="Group 1"/>
            <p:cNvGrpSpPr>
              <a:grpSpLocks/>
            </p:cNvGrpSpPr>
            <p:nvPr/>
          </p:nvGrpSpPr>
          <p:grpSpPr bwMode="auto">
            <a:xfrm>
              <a:off x="375285" y="1874837"/>
              <a:ext cx="8595360" cy="3108962"/>
              <a:chOff x="375285" y="1875425"/>
              <a:chExt cx="8595360" cy="3108583"/>
            </a:xfrm>
          </p:grpSpPr>
          <p:sp>
            <p:nvSpPr>
              <p:cNvPr id="14" name="Rectangle 13"/>
              <p:cNvSpPr/>
              <p:nvPr/>
            </p:nvSpPr>
            <p:spPr>
              <a:xfrm>
                <a:off x="375285" y="1875425"/>
                <a:ext cx="4297680" cy="1554290"/>
              </a:xfrm>
              <a:prstGeom prst="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rgbClr val="FFFFFF"/>
                  </a:solidFill>
                </a:endParaRPr>
              </a:p>
            </p:txBody>
          </p:sp>
          <p:sp>
            <p:nvSpPr>
              <p:cNvPr id="16" name="Rectangle 15"/>
              <p:cNvSpPr/>
              <p:nvPr/>
            </p:nvSpPr>
            <p:spPr>
              <a:xfrm>
                <a:off x="4672965" y="1875425"/>
                <a:ext cx="4297680" cy="1554290"/>
              </a:xfrm>
              <a:prstGeom prst="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rgbClr val="FFFFFF"/>
                  </a:solidFill>
                </a:endParaRPr>
              </a:p>
            </p:txBody>
          </p:sp>
          <p:sp>
            <p:nvSpPr>
              <p:cNvPr id="17" name="Rectangle 16"/>
              <p:cNvSpPr/>
              <p:nvPr/>
            </p:nvSpPr>
            <p:spPr>
              <a:xfrm>
                <a:off x="4672965" y="3429717"/>
                <a:ext cx="4297680" cy="1554290"/>
              </a:xfrm>
              <a:prstGeom prst="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rgbClr val="FFFFFF"/>
                  </a:solidFill>
                </a:endParaRPr>
              </a:p>
            </p:txBody>
          </p:sp>
          <p:sp>
            <p:nvSpPr>
              <p:cNvPr id="18" name="Rectangle 17"/>
              <p:cNvSpPr/>
              <p:nvPr/>
            </p:nvSpPr>
            <p:spPr>
              <a:xfrm>
                <a:off x="375285" y="3429717"/>
                <a:ext cx="4297680" cy="1554291"/>
              </a:xfrm>
              <a:prstGeom prst="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rgbClr val="FFFFFF"/>
                  </a:solidFill>
                </a:endParaRPr>
              </a:p>
            </p:txBody>
          </p:sp>
        </p:grpSp>
      </p:grpSp>
      <p:grpSp>
        <p:nvGrpSpPr>
          <p:cNvPr id="6" name="Group 5"/>
          <p:cNvGrpSpPr/>
          <p:nvPr/>
        </p:nvGrpSpPr>
        <p:grpSpPr>
          <a:xfrm>
            <a:off x="365127" y="4911092"/>
            <a:ext cx="3479800" cy="92075"/>
            <a:chOff x="365125" y="4911090"/>
            <a:chExt cx="3479800" cy="92075"/>
          </a:xfrm>
        </p:grpSpPr>
        <p:sp>
          <p:nvSpPr>
            <p:cNvPr id="7" name="Rectangle 6"/>
            <p:cNvSpPr>
              <a:spLocks noChangeArrowheads="1"/>
            </p:cNvSpPr>
            <p:nvPr/>
          </p:nvSpPr>
          <p:spPr bwMode="auto">
            <a:xfrm>
              <a:off x="3103563" y="4911090"/>
              <a:ext cx="741362" cy="92075"/>
            </a:xfrm>
            <a:prstGeom prst="rect">
              <a:avLst/>
            </a:prstGeom>
            <a:noFill/>
            <a:ln w="3175">
              <a:solidFill>
                <a:srgbClr val="FFCC00"/>
              </a:solidFill>
              <a:round/>
              <a:headEnd/>
              <a:tailEnd/>
            </a:ln>
          </p:spPr>
          <p:txBody>
            <a:bodyPr lIns="0" tIns="0" rIns="0" bIns="0"/>
            <a:lstStyle/>
            <a:p>
              <a:pPr>
                <a:defRPr/>
              </a:pPr>
              <a:endParaRPr lang="en-US" sz="2000">
                <a:latin typeface="HelvNeue Light for IBM"/>
              </a:endParaRPr>
            </a:p>
          </p:txBody>
        </p:sp>
        <p:sp>
          <p:nvSpPr>
            <p:cNvPr id="8" name="Rectangle 7"/>
            <p:cNvSpPr>
              <a:spLocks noChangeArrowheads="1"/>
            </p:cNvSpPr>
            <p:nvPr/>
          </p:nvSpPr>
          <p:spPr bwMode="auto">
            <a:xfrm>
              <a:off x="2089150" y="4911090"/>
              <a:ext cx="758825" cy="92075"/>
            </a:xfrm>
            <a:prstGeom prst="rect">
              <a:avLst/>
            </a:prstGeom>
            <a:noFill/>
            <a:ln w="3175">
              <a:solidFill>
                <a:srgbClr val="FFCC00"/>
              </a:solidFill>
              <a:round/>
              <a:headEnd/>
              <a:tailEnd/>
            </a:ln>
          </p:spPr>
          <p:txBody>
            <a:bodyPr lIns="0" tIns="0" rIns="0" bIns="0"/>
            <a:lstStyle/>
            <a:p>
              <a:pPr>
                <a:defRPr/>
              </a:pPr>
              <a:endParaRPr lang="en-US" sz="2000">
                <a:latin typeface="HelvNeue Light for IBM"/>
              </a:endParaRPr>
            </a:p>
          </p:txBody>
        </p:sp>
        <p:sp>
          <p:nvSpPr>
            <p:cNvPr id="9" name="Rectangle 8"/>
            <p:cNvSpPr>
              <a:spLocks noChangeArrowheads="1"/>
            </p:cNvSpPr>
            <p:nvPr/>
          </p:nvSpPr>
          <p:spPr bwMode="auto">
            <a:xfrm>
              <a:off x="739775" y="4911090"/>
              <a:ext cx="1077913" cy="92075"/>
            </a:xfrm>
            <a:prstGeom prst="rect">
              <a:avLst/>
            </a:prstGeom>
            <a:noFill/>
            <a:ln w="3175">
              <a:solidFill>
                <a:srgbClr val="FFCC00"/>
              </a:solidFill>
              <a:round/>
              <a:headEnd/>
              <a:tailEnd/>
            </a:ln>
          </p:spPr>
          <p:txBody>
            <a:bodyPr lIns="0" tIns="0" rIns="0" bIns="0"/>
            <a:lstStyle/>
            <a:p>
              <a:pPr>
                <a:defRPr/>
              </a:pPr>
              <a:endParaRPr lang="en-US" sz="2000">
                <a:latin typeface="HelvNeue Light for IBM"/>
              </a:endParaRPr>
            </a:p>
          </p:txBody>
        </p:sp>
        <p:sp>
          <p:nvSpPr>
            <p:cNvPr id="10" name="Rectangle 9"/>
            <p:cNvSpPr>
              <a:spLocks noChangeArrowheads="1"/>
            </p:cNvSpPr>
            <p:nvPr/>
          </p:nvSpPr>
          <p:spPr bwMode="auto">
            <a:xfrm>
              <a:off x="365125" y="4911090"/>
              <a:ext cx="182563" cy="92075"/>
            </a:xfrm>
            <a:prstGeom prst="rect">
              <a:avLst/>
            </a:prstGeom>
            <a:noFill/>
            <a:ln w="3175">
              <a:solidFill>
                <a:srgbClr val="FFCC00"/>
              </a:solidFill>
              <a:round/>
              <a:headEnd/>
              <a:tailEnd/>
            </a:ln>
          </p:spPr>
          <p:txBody>
            <a:bodyPr lIns="0" tIns="0" rIns="0" bIns="0"/>
            <a:lstStyle/>
            <a:p>
              <a:pPr>
                <a:defRPr/>
              </a:pPr>
              <a:endParaRPr lang="en-US" sz="2000">
                <a:latin typeface="HelvNeue Light for IBM"/>
              </a:endParaRPr>
            </a:p>
          </p:txBody>
        </p:sp>
      </p:grpSp>
    </p:spTree>
    <p:extLst>
      <p:ext uri="{BB962C8B-B14F-4D97-AF65-F5344CB8AC3E}">
        <p14:creationId xmlns:p14="http://schemas.microsoft.com/office/powerpoint/2010/main" val="17619047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6"/>
          <p:cNvPicPr>
            <a:picLocks noChangeAspect="1"/>
          </p:cNvPicPr>
          <p:nvPr userDrawn="1"/>
        </p:nvPicPr>
        <p:blipFill>
          <a:blip r:embed="rId5" cstate="print"/>
          <a:srcRect/>
          <a:stretch>
            <a:fillRect/>
          </a:stretch>
        </p:blipFill>
        <p:spPr bwMode="auto">
          <a:xfrm>
            <a:off x="8798520" y="4585796"/>
            <a:ext cx="162918" cy="402309"/>
          </a:xfrm>
          <a:prstGeom prst="rect">
            <a:avLst/>
          </a:prstGeom>
          <a:noFill/>
          <a:ln w="9525">
            <a:noFill/>
            <a:miter lim="800000"/>
            <a:headEnd/>
            <a:tailEnd/>
          </a:ln>
        </p:spPr>
      </p:pic>
      <p:sp>
        <p:nvSpPr>
          <p:cNvPr id="10" name="Date Placeholder 5"/>
          <p:cNvSpPr txBox="1">
            <a:spLocks/>
          </p:cNvSpPr>
          <p:nvPr userDrawn="1"/>
        </p:nvSpPr>
        <p:spPr>
          <a:xfrm>
            <a:off x="744538" y="4905555"/>
            <a:ext cx="1130300" cy="109537"/>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800" dirty="0">
                <a:solidFill>
                  <a:schemeClr val="tx2"/>
                </a:solidFill>
              </a:rPr>
              <a:t>©2017 IBM Corporation</a:t>
            </a:r>
          </a:p>
        </p:txBody>
      </p:sp>
      <p:sp>
        <p:nvSpPr>
          <p:cNvPr id="11" name="Date Placeholder 2"/>
          <p:cNvSpPr txBox="1">
            <a:spLocks/>
          </p:cNvSpPr>
          <p:nvPr userDrawn="1"/>
        </p:nvSpPr>
        <p:spPr>
          <a:xfrm>
            <a:off x="2090738" y="4905555"/>
            <a:ext cx="1004887" cy="138112"/>
          </a:xfrm>
          <a:prstGeom prst="rect">
            <a:avLst/>
          </a:prstGeom>
        </p:spPr>
        <p:txBody>
          <a:bodyPr lIns="0" tIns="0" rIns="0" bIns="0"/>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7C9968D1-C8E5-4FE3-AED4-7D4518C301B3}" type="datetime3">
              <a:rPr lang="en-US" sz="800" smtClean="0">
                <a:solidFill>
                  <a:schemeClr val="tx2"/>
                </a:solidFill>
                <a:latin typeface="Arial" pitchFamily="34" charset="0"/>
                <a:cs typeface="Arial" pitchFamily="34" charset="0"/>
              </a:rPr>
              <a:pPr fontAlgn="auto">
                <a:spcBef>
                  <a:spcPts val="0"/>
                </a:spcBef>
                <a:spcAft>
                  <a:spcPts val="0"/>
                </a:spcAft>
                <a:defRPr/>
              </a:pPr>
              <a:t>20 November 2017</a:t>
            </a:fld>
            <a:endParaRPr lang="en-US" sz="800" dirty="0">
              <a:solidFill>
                <a:schemeClr val="tx2"/>
              </a:solidFill>
              <a:latin typeface="Arial" pitchFamily="34" charset="0"/>
              <a:cs typeface="Arial" pitchFamily="34" charset="0"/>
            </a:endParaRPr>
          </a:p>
        </p:txBody>
      </p:sp>
      <p:sp>
        <p:nvSpPr>
          <p:cNvPr id="12" name="Slide Number Placeholder 4"/>
          <p:cNvSpPr txBox="1">
            <a:spLocks/>
          </p:cNvSpPr>
          <p:nvPr userDrawn="1"/>
        </p:nvSpPr>
        <p:spPr>
          <a:xfrm>
            <a:off x="358775" y="4905555"/>
            <a:ext cx="333375" cy="165100"/>
          </a:xfrm>
          <a:prstGeom prst="rect">
            <a:avLst/>
          </a:prstGeom>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6F3FBB7E-5352-465D-A911-B38C18C499AC}" type="slidenum">
              <a:rPr lang="en-US" sz="800" smtClean="0">
                <a:solidFill>
                  <a:schemeClr val="tx2"/>
                </a:solidFill>
              </a:rPr>
              <a:pPr eaLnBrk="1" hangingPunct="1">
                <a:defRPr/>
              </a:pPr>
              <a:t>‹#›</a:t>
            </a:fld>
            <a:endParaRPr lang="en-US" sz="800" dirty="0">
              <a:solidFill>
                <a:schemeClr val="tx2"/>
              </a:solidFill>
            </a:endParaRPr>
          </a:p>
        </p:txBody>
      </p:sp>
      <p:pic>
        <p:nvPicPr>
          <p:cNvPr id="13" name="Picture 3"/>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6841790" y="4894897"/>
            <a:ext cx="1674812" cy="10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6" r:id="rId1"/>
    <p:sldLayoutId id="2147483737" r:id="rId2"/>
    <p:sldLayoutId id="2147483775" r:id="rId3"/>
  </p:sldLayoutIdLst>
  <p:hf hdr="0" ftr="0" dt="0"/>
  <p:txStyles>
    <p:title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867116"/>
      </p:ext>
    </p:extLst>
  </p:cSld>
  <p:clrMap bg1="lt1" tx1="dk1" bg2="lt2" tx2="dk2" accent1="accent1" accent2="accent2" accent3="accent3" accent4="accent4" accent5="accent5" accent6="accent6" hlink="hlink" folHlink="folHlink"/>
  <p:sldLayoutIdLst>
    <p:sldLayoutId id="2147483710" r:id="rId1"/>
    <p:sldLayoutId id="2147483715" r:id="rId2"/>
    <p:sldLayoutId id="2147483735" r:id="rId3"/>
  </p:sldLayoutIdLst>
  <p:hf hdr="0" ftr="0" dt="0"/>
  <p:txStyles>
    <p:title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6"/>
          <p:cNvPicPr>
            <a:picLocks noChangeAspect="1"/>
          </p:cNvPicPr>
          <p:nvPr userDrawn="1"/>
        </p:nvPicPr>
        <p:blipFill>
          <a:blip r:embed="rId5" cstate="print"/>
          <a:srcRect/>
          <a:stretch>
            <a:fillRect/>
          </a:stretch>
        </p:blipFill>
        <p:spPr bwMode="auto">
          <a:xfrm>
            <a:off x="8798520" y="4585796"/>
            <a:ext cx="162918" cy="402309"/>
          </a:xfrm>
          <a:prstGeom prst="rect">
            <a:avLst/>
          </a:prstGeom>
          <a:noFill/>
          <a:ln w="9525">
            <a:noFill/>
            <a:miter lim="800000"/>
            <a:headEnd/>
            <a:tailEnd/>
          </a:ln>
        </p:spPr>
      </p:pic>
      <p:sp>
        <p:nvSpPr>
          <p:cNvPr id="10" name="Date Placeholder 5"/>
          <p:cNvSpPr txBox="1">
            <a:spLocks/>
          </p:cNvSpPr>
          <p:nvPr userDrawn="1"/>
        </p:nvSpPr>
        <p:spPr>
          <a:xfrm>
            <a:off x="744538" y="4905557"/>
            <a:ext cx="1130300" cy="109537"/>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800" dirty="0">
                <a:solidFill>
                  <a:srgbClr val="7F7F7F"/>
                </a:solidFill>
              </a:rPr>
              <a:t>©2017 IBM Corporation</a:t>
            </a:r>
          </a:p>
        </p:txBody>
      </p:sp>
      <p:sp>
        <p:nvSpPr>
          <p:cNvPr id="11" name="Date Placeholder 2"/>
          <p:cNvSpPr txBox="1">
            <a:spLocks/>
          </p:cNvSpPr>
          <p:nvPr userDrawn="1"/>
        </p:nvSpPr>
        <p:spPr>
          <a:xfrm>
            <a:off x="2090740" y="4905555"/>
            <a:ext cx="1004887" cy="138112"/>
          </a:xfrm>
          <a:prstGeom prst="rect">
            <a:avLst/>
          </a:prstGeom>
        </p:spPr>
        <p:txBody>
          <a:bodyPr lIns="0" tIns="0" rIns="0" bIns="0"/>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7C9968D1-C8E5-4FE3-AED4-7D4518C301B3}" type="datetime3">
              <a:rPr lang="en-US" sz="800" smtClean="0">
                <a:solidFill>
                  <a:srgbClr val="7F7F7F"/>
                </a:solidFill>
                <a:latin typeface="Arial" pitchFamily="34" charset="0"/>
                <a:cs typeface="Arial" pitchFamily="34" charset="0"/>
              </a:rPr>
              <a:pPr fontAlgn="auto">
                <a:spcBef>
                  <a:spcPts val="0"/>
                </a:spcBef>
                <a:spcAft>
                  <a:spcPts val="0"/>
                </a:spcAft>
                <a:defRPr/>
              </a:pPr>
              <a:t>20 November 2017</a:t>
            </a:fld>
            <a:endParaRPr lang="en-US" sz="800" dirty="0">
              <a:solidFill>
                <a:srgbClr val="7F7F7F"/>
              </a:solidFill>
              <a:latin typeface="Arial" pitchFamily="34" charset="0"/>
              <a:cs typeface="Arial" pitchFamily="34" charset="0"/>
            </a:endParaRPr>
          </a:p>
        </p:txBody>
      </p:sp>
      <p:sp>
        <p:nvSpPr>
          <p:cNvPr id="12" name="Slide Number Placeholder 4"/>
          <p:cNvSpPr txBox="1">
            <a:spLocks/>
          </p:cNvSpPr>
          <p:nvPr userDrawn="1"/>
        </p:nvSpPr>
        <p:spPr>
          <a:xfrm>
            <a:off x="358775" y="4905555"/>
            <a:ext cx="333375" cy="165100"/>
          </a:xfrm>
          <a:prstGeom prst="rect">
            <a:avLst/>
          </a:prstGeom>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6F3FBB7E-5352-465D-A911-B38C18C499AC}" type="slidenum">
              <a:rPr lang="en-US" sz="800" smtClean="0">
                <a:solidFill>
                  <a:srgbClr val="7F7F7F"/>
                </a:solidFill>
              </a:rPr>
              <a:pPr eaLnBrk="1" hangingPunct="1">
                <a:defRPr/>
              </a:pPr>
              <a:t>‹#›</a:t>
            </a:fld>
            <a:endParaRPr lang="en-US" sz="800" dirty="0">
              <a:solidFill>
                <a:srgbClr val="7F7F7F"/>
              </a:solidFill>
            </a:endParaRPr>
          </a:p>
        </p:txBody>
      </p:sp>
      <p:pic>
        <p:nvPicPr>
          <p:cNvPr id="13" name="Picture 3"/>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6841792" y="4894899"/>
            <a:ext cx="1674812" cy="10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40326"/>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Lst>
  <p:hf hdr="0" ftr="0" dt="0"/>
  <p:txStyles>
    <p:title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178" algn="l" rtl="0" fontAlgn="base">
        <a:lnSpc>
          <a:spcPct val="90000"/>
        </a:lnSpc>
        <a:spcBef>
          <a:spcPct val="0"/>
        </a:spcBef>
        <a:spcAft>
          <a:spcPct val="0"/>
        </a:spcAft>
        <a:defRPr sz="2800">
          <a:solidFill>
            <a:srgbClr val="191919"/>
          </a:solidFill>
          <a:latin typeface="HelvNeue Light for IBM" pitchFamily="34" charset="0"/>
        </a:defRPr>
      </a:lvl6pPr>
      <a:lvl7pPr marL="914355" algn="l" rtl="0" fontAlgn="base">
        <a:lnSpc>
          <a:spcPct val="90000"/>
        </a:lnSpc>
        <a:spcBef>
          <a:spcPct val="0"/>
        </a:spcBef>
        <a:spcAft>
          <a:spcPct val="0"/>
        </a:spcAft>
        <a:defRPr sz="2800">
          <a:solidFill>
            <a:srgbClr val="191919"/>
          </a:solidFill>
          <a:latin typeface="HelvNeue Light for IBM" pitchFamily="34" charset="0"/>
        </a:defRPr>
      </a:lvl7pPr>
      <a:lvl8pPr marL="1371532" algn="l" rtl="0" fontAlgn="base">
        <a:lnSpc>
          <a:spcPct val="90000"/>
        </a:lnSpc>
        <a:spcBef>
          <a:spcPct val="0"/>
        </a:spcBef>
        <a:spcAft>
          <a:spcPct val="0"/>
        </a:spcAft>
        <a:defRPr sz="2800">
          <a:solidFill>
            <a:srgbClr val="191919"/>
          </a:solidFill>
          <a:latin typeface="HelvNeue Light for IBM" pitchFamily="34" charset="0"/>
        </a:defRPr>
      </a:lvl8pPr>
      <a:lvl9pPr marL="1828709"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0" indent="-173030"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64" indent="-163505"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20" indent="-173030"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265" indent="-173030" algn="l" rtl="0" fontAlgn="base">
        <a:spcBef>
          <a:spcPct val="20000"/>
        </a:spcBef>
        <a:spcAft>
          <a:spcPct val="0"/>
        </a:spcAft>
        <a:buClr>
          <a:schemeClr val="bg1"/>
        </a:buClr>
        <a:defRPr sz="1600">
          <a:solidFill>
            <a:schemeClr val="bg1"/>
          </a:solidFill>
          <a:latin typeface="Arial" charset="0"/>
        </a:defRPr>
      </a:lvl4pPr>
      <a:lvl5pPr marL="1539797" indent="-163505" algn="l" rtl="0" fontAlgn="base">
        <a:spcBef>
          <a:spcPct val="20000"/>
        </a:spcBef>
        <a:spcAft>
          <a:spcPct val="0"/>
        </a:spcAft>
        <a:buClr>
          <a:schemeClr val="bg1"/>
        </a:buClr>
        <a:buChar char="»"/>
        <a:defRPr sz="1600">
          <a:solidFill>
            <a:schemeClr val="bg1"/>
          </a:solidFill>
          <a:latin typeface="Arial" charset="0"/>
        </a:defRPr>
      </a:lvl5pPr>
      <a:lvl6pPr marL="1996975" indent="-163505" algn="l" rtl="0" fontAlgn="base">
        <a:spcBef>
          <a:spcPct val="20000"/>
        </a:spcBef>
        <a:spcAft>
          <a:spcPct val="0"/>
        </a:spcAft>
        <a:buClr>
          <a:schemeClr val="bg1"/>
        </a:buClr>
        <a:buChar char="»"/>
        <a:defRPr sz="1600">
          <a:solidFill>
            <a:schemeClr val="bg1"/>
          </a:solidFill>
          <a:latin typeface="Arial" charset="0"/>
        </a:defRPr>
      </a:lvl6pPr>
      <a:lvl7pPr marL="2454153" indent="-163505" algn="l" rtl="0" fontAlgn="base">
        <a:spcBef>
          <a:spcPct val="20000"/>
        </a:spcBef>
        <a:spcAft>
          <a:spcPct val="0"/>
        </a:spcAft>
        <a:buClr>
          <a:schemeClr val="bg1"/>
        </a:buClr>
        <a:buChar char="»"/>
        <a:defRPr sz="1600">
          <a:solidFill>
            <a:schemeClr val="bg1"/>
          </a:solidFill>
          <a:latin typeface="Arial" charset="0"/>
        </a:defRPr>
      </a:lvl7pPr>
      <a:lvl8pPr marL="2911331" indent="-163505" algn="l" rtl="0" fontAlgn="base">
        <a:spcBef>
          <a:spcPct val="20000"/>
        </a:spcBef>
        <a:spcAft>
          <a:spcPct val="0"/>
        </a:spcAft>
        <a:buClr>
          <a:schemeClr val="bg1"/>
        </a:buClr>
        <a:buChar char="»"/>
        <a:defRPr sz="1600">
          <a:solidFill>
            <a:schemeClr val="bg1"/>
          </a:solidFill>
          <a:latin typeface="Arial" charset="0"/>
        </a:defRPr>
      </a:lvl8pPr>
      <a:lvl9pPr marL="3368507" indent="-163505"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3-03.sso.ibm.com/services/lighthouse/documents/107178" TargetMode="External"/><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hyperlink" Target="https://w3.ibm.com/services/practitionerportal/ppServlets/displayDocument.wss?syntheticKey=J854655R19197N41" TargetMode="External"/><Relationship Id="rId4" Type="http://schemas.openxmlformats.org/officeDocument/2006/relationships/hyperlink" Target="https://w3.ibm.com/services/lighthouse/documents/10052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hyperlink" Target="mailto:IBV@us.ibm.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png"/><Relationship Id="rId4" Type="http://schemas.openxmlformats.org/officeDocument/2006/relationships/image" Target="../media/image33.tif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tiff"/><Relationship Id="rId5" Type="http://schemas.microsoft.com/office/2007/relationships/hdphoto" Target="../media/hdphoto1.wdp"/><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mailto:HFRASER@uk.ibm.com" TargetMode="External"/><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hyperlink" Target="mailto:rjzimmer@us.ibm.com" TargetMode="External"/><Relationship Id="rId4" Type="http://schemas.openxmlformats.org/officeDocument/2006/relationships/hyperlink" Target="mailto:lkt@us.ibm.com" TargetMode="External"/><Relationship Id="rId9" Type="http://schemas.openxmlformats.org/officeDocument/2006/relationships/hyperlink" Target="mailto:jordan.hayward@us.ibm.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p:cNvSpPr>
            <a:spLocks noGrp="1"/>
          </p:cNvSpPr>
          <p:nvPr>
            <p:ph type="body" sz="quarter" idx="11"/>
          </p:nvPr>
        </p:nvSpPr>
        <p:spPr>
          <a:xfrm>
            <a:off x="281748" y="4216147"/>
            <a:ext cx="6613751" cy="30451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a:spcBef>
                <a:spcPts val="899"/>
              </a:spcBef>
              <a:buFontTx/>
            </a:pPr>
            <a:r>
              <a:rPr lang="en-US" sz="1798" i="1" dirty="0"/>
              <a:t>Designing the right mix for innovation, efficiency and growth</a:t>
            </a:r>
          </a:p>
        </p:txBody>
      </p:sp>
      <p:sp>
        <p:nvSpPr>
          <p:cNvPr id="14" name="Text Placeholder 3"/>
          <p:cNvSpPr>
            <a:spLocks noGrp="1"/>
          </p:cNvSpPr>
          <p:nvPr>
            <p:ph type="body" sz="quarter" idx="10"/>
          </p:nvPr>
        </p:nvSpPr>
        <p:spPr>
          <a:xfrm>
            <a:off x="278297" y="3393949"/>
            <a:ext cx="6631197" cy="730843"/>
          </a:xfrm>
          <a:prstGeom prst="rect">
            <a:avLst/>
          </a:prstGeom>
          <a:noFill/>
          <a:ln w="9525">
            <a:noFill/>
            <a:miter lim="800000"/>
            <a:headEnd/>
            <a:tailEnd/>
          </a:ln>
        </p:spPr>
        <p:txBody>
          <a:bodyPr vert="horz" wrap="square" lIns="0" tIns="0" rIns="0" bIns="0" numCol="1" anchor="b" anchorCtr="0" compatLnSpc="1">
            <a:prstTxWarp prst="textNoShape">
              <a:avLst/>
            </a:prstTxWarp>
            <a:noAutofit/>
          </a:bodyPr>
          <a:lstStyle/>
          <a:p>
            <a:pPr>
              <a:lnSpc>
                <a:spcPts val="2598"/>
              </a:lnSpc>
              <a:spcBef>
                <a:spcPct val="0"/>
              </a:spcBef>
              <a:buFontTx/>
            </a:pPr>
            <a:r>
              <a:rPr lang="en-US" sz="2598" i="0" dirty="0">
                <a:solidFill>
                  <a:srgbClr val="0090C4"/>
                </a:solidFill>
              </a:rPr>
              <a:t>Tailoring hybrid cloud for life sciences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 y="11430"/>
            <a:ext cx="9135540" cy="3456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hlinkClick r:id="rId3"/>
            <a:extLst>
              <a:ext uri="{FF2B5EF4-FFF2-40B4-BE49-F238E27FC236}">
                <a16:creationId xmlns:a16="http://schemas.microsoft.com/office/drawing/2014/main" id="{E2AB319C-E96C-4A77-8C8F-52FA5F91A6FB}"/>
              </a:ext>
            </a:extLst>
          </p:cNvPr>
          <p:cNvSpPr txBox="1"/>
          <p:nvPr/>
        </p:nvSpPr>
        <p:spPr>
          <a:xfrm>
            <a:off x="4419600" y="11430"/>
            <a:ext cx="4724400" cy="2819400"/>
          </a:xfrm>
          <a:prstGeom prst="rect">
            <a:avLst/>
          </a:prstGeom>
          <a:solidFill>
            <a:srgbClr val="FFFF00"/>
          </a:solidFill>
          <a:ln w="25400" cap="flat" cmpd="sng" algn="ctr">
            <a:solidFill>
              <a:srgbClr val="000000"/>
            </a:solidFill>
            <a:prstDash val="solid"/>
          </a:ln>
          <a:effectLst/>
          <a:scene3d>
            <a:camera prst="orthographicFront"/>
            <a:lightRig rig="threePt" dir="t"/>
          </a:scene3d>
          <a:sp3d>
            <a:bevelT w="393700" h="393700" prst="convex"/>
          </a:sp3d>
        </p:spPr>
        <p:txBody>
          <a:bodyPr anchor="ctr" anchorCtr="1">
            <a:normAutofit/>
          </a:bodyPr>
          <a:lstStyle/>
          <a:p>
            <a:pPr marL="91440" marR="0" lvl="0" indent="0" defTabSz="914400" eaLnBrk="1" fontAlgn="auto" latinLnBrk="0" hangingPunct="1">
              <a:lnSpc>
                <a:spcPts val="9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B2EF"/>
                </a:solidFill>
                <a:effectLst/>
                <a:uLnTx/>
                <a:uFillTx/>
                <a:latin typeface="Arial"/>
                <a:ea typeface="+mn-ea"/>
                <a:cs typeface="+mn-cs"/>
                <a:hlinkClick r:id="rId4"/>
              </a:rPr>
              <a:t>Click this button to get</a:t>
            </a:r>
            <a:br>
              <a:rPr kumimoji="0" lang="en-US" sz="1800" b="1" i="0" u="none" strike="noStrike" kern="0" cap="none" spc="0" normalizeH="0" baseline="0" noProof="0" dirty="0">
                <a:ln>
                  <a:noFill/>
                </a:ln>
                <a:solidFill>
                  <a:srgbClr val="00B2EF"/>
                </a:solidFill>
                <a:effectLst/>
                <a:uLnTx/>
                <a:uFillTx/>
                <a:latin typeface="Arial"/>
                <a:ea typeface="+mn-ea"/>
                <a:cs typeface="+mn-cs"/>
                <a:hlinkClick r:id="rId4"/>
              </a:rPr>
            </a:br>
            <a:endParaRPr kumimoji="0" lang="en-US" sz="1800" b="1" i="0" u="none" strike="noStrike" kern="0" cap="none" spc="0" normalizeH="0" baseline="0" noProof="0" dirty="0">
              <a:ln>
                <a:noFill/>
              </a:ln>
              <a:solidFill>
                <a:srgbClr val="00B2EF"/>
              </a:solidFill>
              <a:effectLst/>
              <a:uLnTx/>
              <a:uFillTx/>
              <a:latin typeface="Arial"/>
              <a:ea typeface="+mn-ea"/>
              <a:cs typeface="+mn-cs"/>
              <a:hlinkClick r:id="rId4"/>
            </a:endParaRPr>
          </a:p>
          <a:p>
            <a:pPr marL="285750" marR="0" lvl="0" indent="-285750" defTabSz="914400" eaLnBrk="1" fontAlgn="auto" latinLnBrk="0" hangingPunct="1">
              <a:lnSpc>
                <a:spcPct val="100000"/>
              </a:lnSpc>
              <a:spcBef>
                <a:spcPts val="0"/>
              </a:spcBef>
              <a:spcAft>
                <a:spcPts val="0"/>
              </a:spcAft>
              <a:buClrTx/>
              <a:buSzTx/>
              <a:buFont typeface="Wingdings" charset="2"/>
              <a:buChar char="Ø"/>
              <a:tabLst/>
              <a:defRPr/>
            </a:pPr>
            <a:r>
              <a:rPr kumimoji="0" lang="en-US" sz="1600" b="1" i="0" u="none" strike="noStrike" kern="0" cap="none" spc="0" normalizeH="0" baseline="0" noProof="0" dirty="0">
                <a:ln>
                  <a:noFill/>
                </a:ln>
                <a:solidFill>
                  <a:srgbClr val="00B2EF"/>
                </a:solidFill>
                <a:effectLst/>
                <a:uLnTx/>
                <a:uFillTx/>
                <a:latin typeface="Arial"/>
                <a:ea typeface="+mn-ea"/>
                <a:cs typeface="+mn-cs"/>
                <a:hlinkClick r:id="rId4"/>
              </a:rPr>
              <a:t>The latest version of this deck</a:t>
            </a:r>
          </a:p>
          <a:p>
            <a:pPr marL="285750" marR="0" lvl="0" indent="-285750" defTabSz="914400" eaLnBrk="1" fontAlgn="auto" latinLnBrk="0" hangingPunct="1">
              <a:lnSpc>
                <a:spcPct val="100000"/>
              </a:lnSpc>
              <a:spcBef>
                <a:spcPts val="0"/>
              </a:spcBef>
              <a:spcAft>
                <a:spcPts val="0"/>
              </a:spcAft>
              <a:buClrTx/>
              <a:buSzTx/>
              <a:buFont typeface="Wingdings" charset="2"/>
              <a:buChar char="Ø"/>
              <a:tabLst/>
              <a:defRPr/>
            </a:pPr>
            <a:r>
              <a:rPr kumimoji="0" lang="en-US" sz="1400" b="0" i="0" u="none" strike="noStrike" kern="0" cap="none" spc="0" normalizeH="0" baseline="0" noProof="0" dirty="0">
                <a:ln>
                  <a:noFill/>
                </a:ln>
                <a:solidFill>
                  <a:srgbClr val="00B2EF"/>
                </a:solidFill>
                <a:effectLst/>
                <a:uLnTx/>
                <a:uFillTx/>
                <a:latin typeface="Arial"/>
                <a:ea typeface="+mn-ea"/>
                <a:cs typeface="+mn-cs"/>
                <a:hlinkClick r:id="rId4"/>
              </a:rPr>
              <a:t>Other client ready and support materials:</a:t>
            </a:r>
          </a:p>
          <a:p>
            <a:pPr marL="630238" marR="0" lvl="1" indent="-185738" defTabSz="914400" eaLnBrk="1" fontAlgn="auto" latinLnBrk="0" hangingPunct="1">
              <a:lnSpc>
                <a:spcPct val="100000"/>
              </a:lnSpc>
              <a:spcBef>
                <a:spcPts val="0"/>
              </a:spcBef>
              <a:spcAft>
                <a:spcPts val="0"/>
              </a:spcAft>
              <a:buClrTx/>
              <a:buSzTx/>
              <a:buFont typeface="Arial"/>
              <a:buChar char="•"/>
              <a:tabLst/>
              <a:defRPr/>
            </a:pPr>
            <a:r>
              <a:rPr kumimoji="0" lang="en-US" sz="1400" b="0" i="0" u="none" strike="noStrike" kern="0" cap="none" spc="0" normalizeH="0" baseline="0" noProof="0" dirty="0">
                <a:ln>
                  <a:noFill/>
                </a:ln>
                <a:solidFill>
                  <a:srgbClr val="00B2EF"/>
                </a:solidFill>
                <a:effectLst/>
                <a:uLnTx/>
                <a:uFillTx/>
                <a:latin typeface="Arial"/>
                <a:ea typeface="+mn-ea"/>
                <a:cs typeface="+mn-cs"/>
                <a:hlinkClick r:id="rId4"/>
              </a:rPr>
              <a:t>Seller and solution guides</a:t>
            </a:r>
          </a:p>
          <a:p>
            <a:pPr marL="630238" marR="0" lvl="1" indent="-185738" defTabSz="914400" eaLnBrk="1" fontAlgn="auto" latinLnBrk="0" hangingPunct="1">
              <a:lnSpc>
                <a:spcPct val="100000"/>
              </a:lnSpc>
              <a:spcBef>
                <a:spcPts val="0"/>
              </a:spcBef>
              <a:spcAft>
                <a:spcPts val="0"/>
              </a:spcAft>
              <a:buClrTx/>
              <a:buSzTx/>
              <a:buFont typeface="Arial"/>
              <a:buChar char="•"/>
              <a:tabLst/>
              <a:defRPr/>
            </a:pPr>
            <a:r>
              <a:rPr kumimoji="0" lang="en-US" sz="1400" b="0" i="0" u="none" strike="noStrike" kern="0" cap="none" spc="0" normalizeH="0" baseline="0" noProof="0" dirty="0">
                <a:ln>
                  <a:noFill/>
                </a:ln>
                <a:solidFill>
                  <a:srgbClr val="00B2EF"/>
                </a:solidFill>
                <a:effectLst/>
                <a:uLnTx/>
                <a:uFillTx/>
                <a:latin typeface="Arial"/>
                <a:ea typeface="+mn-ea"/>
                <a:cs typeface="+mn-cs"/>
                <a:hlinkClick r:id="rId4"/>
              </a:rPr>
              <a:t>Videos</a:t>
            </a:r>
          </a:p>
          <a:p>
            <a:pPr marL="630238" marR="0" lvl="1" indent="-185738" defTabSz="914400" eaLnBrk="1" fontAlgn="auto" latinLnBrk="0" hangingPunct="1">
              <a:lnSpc>
                <a:spcPct val="100000"/>
              </a:lnSpc>
              <a:spcBef>
                <a:spcPts val="0"/>
              </a:spcBef>
              <a:spcAft>
                <a:spcPts val="0"/>
              </a:spcAft>
              <a:buClrTx/>
              <a:buSzTx/>
              <a:buFont typeface="Arial"/>
              <a:buChar char="•"/>
              <a:tabLst/>
              <a:defRPr/>
            </a:pPr>
            <a:r>
              <a:rPr kumimoji="0" lang="en-US" sz="1400" b="0" i="0" u="none" strike="noStrike" kern="0" cap="none" spc="0" normalizeH="0" baseline="0" noProof="0" dirty="0">
                <a:ln>
                  <a:noFill/>
                </a:ln>
                <a:solidFill>
                  <a:srgbClr val="00B2EF"/>
                </a:solidFill>
                <a:effectLst/>
                <a:uLnTx/>
                <a:uFillTx/>
                <a:latin typeface="Arial"/>
                <a:ea typeface="+mn-ea"/>
                <a:cs typeface="+mn-cs"/>
                <a:hlinkClick r:id="rId4"/>
              </a:rPr>
              <a:t>Executive Reports</a:t>
            </a:r>
          </a:p>
          <a:p>
            <a:pPr marL="630238" marR="0" lvl="1" indent="-185738" defTabSz="914400" eaLnBrk="1" fontAlgn="auto" latinLnBrk="0" hangingPunct="1">
              <a:lnSpc>
                <a:spcPct val="100000"/>
              </a:lnSpc>
              <a:spcBef>
                <a:spcPts val="0"/>
              </a:spcBef>
              <a:spcAft>
                <a:spcPts val="0"/>
              </a:spcAft>
              <a:buClrTx/>
              <a:buSzTx/>
              <a:buFont typeface="Arial"/>
              <a:buChar char="•"/>
              <a:tabLst/>
              <a:defRPr/>
            </a:pPr>
            <a:r>
              <a:rPr kumimoji="0" lang="en-US" sz="1400" b="0" i="0" u="none" strike="noStrike" kern="0" cap="none" spc="0" normalizeH="0" baseline="0" noProof="0" dirty="0">
                <a:ln>
                  <a:noFill/>
                </a:ln>
                <a:solidFill>
                  <a:srgbClr val="00B2EF"/>
                </a:solidFill>
                <a:effectLst/>
                <a:uLnTx/>
                <a:uFillTx/>
                <a:latin typeface="Arial"/>
                <a:ea typeface="+mn-ea"/>
                <a:cs typeface="+mn-cs"/>
                <a:hlinkClick r:id="rId4"/>
              </a:rPr>
              <a:t>Webinars</a:t>
            </a:r>
          </a:p>
          <a:p>
            <a:pPr marL="630238" marR="0" lvl="1" indent="-185738" defTabSz="914400" eaLnBrk="1" fontAlgn="auto" latinLnBrk="0" hangingPunct="1">
              <a:lnSpc>
                <a:spcPct val="100000"/>
              </a:lnSpc>
              <a:spcBef>
                <a:spcPts val="0"/>
              </a:spcBef>
              <a:spcAft>
                <a:spcPts val="0"/>
              </a:spcAft>
              <a:buClrTx/>
              <a:buSzTx/>
              <a:buFont typeface="Arial"/>
              <a:buChar char="•"/>
              <a:tabLst/>
              <a:defRPr/>
            </a:pPr>
            <a:r>
              <a:rPr kumimoji="0" lang="en-US" sz="1400" b="0" i="0" u="none" strike="noStrike" kern="0" cap="none" spc="0" normalizeH="0" baseline="0" noProof="0" dirty="0">
                <a:ln>
                  <a:noFill/>
                </a:ln>
                <a:solidFill>
                  <a:srgbClr val="00B2EF"/>
                </a:solidFill>
                <a:effectLst/>
                <a:uLnTx/>
                <a:uFillTx/>
                <a:latin typeface="Arial"/>
                <a:ea typeface="+mn-ea"/>
                <a:cs typeface="+mn-cs"/>
                <a:hlinkClick r:id="rId4"/>
              </a:rPr>
              <a:t>Key contacts across IBM</a:t>
            </a:r>
            <a:endParaRPr kumimoji="0" lang="en-US" sz="1400" b="0" i="0" u="none" strike="noStrike" kern="0" cap="none" spc="0" normalizeH="0" baseline="0" noProof="0" dirty="0">
              <a:ln>
                <a:noFill/>
              </a:ln>
              <a:solidFill>
                <a:srgbClr val="00B2EF"/>
              </a:solidFill>
              <a:effectLst/>
              <a:uLnTx/>
              <a:uFillTx/>
              <a:latin typeface="Arial"/>
              <a:ea typeface="+mn-ea"/>
              <a:cs typeface="+mn-cs"/>
              <a:hlinkClick r:id="rId5"/>
            </a:endParaRPr>
          </a:p>
        </p:txBody>
      </p:sp>
    </p:spTree>
    <p:extLst>
      <p:ext uri="{BB962C8B-B14F-4D97-AF65-F5344CB8AC3E}">
        <p14:creationId xmlns:p14="http://schemas.microsoft.com/office/powerpoint/2010/main" val="2211174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267" y="274320"/>
            <a:ext cx="8598853" cy="777240"/>
          </a:xfrm>
        </p:spPr>
        <p:txBody>
          <a:bodyPr/>
          <a:lstStyle/>
          <a:p>
            <a:r>
              <a:rPr lang="en-US" dirty="0"/>
              <a:t>Leading life sciences organizations are already deploying hybrid cloud</a:t>
            </a:r>
          </a:p>
        </p:txBody>
      </p:sp>
      <p:sp>
        <p:nvSpPr>
          <p:cNvPr id="37" name="Text Box 16"/>
          <p:cNvSpPr txBox="1">
            <a:spLocks noChangeArrowheads="1"/>
          </p:cNvSpPr>
          <p:nvPr/>
        </p:nvSpPr>
        <p:spPr bwMode="auto">
          <a:xfrm>
            <a:off x="3794760" y="4847643"/>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Sources: Please see the notes section</a:t>
            </a:r>
          </a:p>
        </p:txBody>
      </p:sp>
      <p:sp>
        <p:nvSpPr>
          <p:cNvPr id="42" name="Rectangle 41"/>
          <p:cNvSpPr/>
          <p:nvPr/>
        </p:nvSpPr>
        <p:spPr>
          <a:xfrm>
            <a:off x="2194557" y="1264554"/>
            <a:ext cx="6584315" cy="1061829"/>
          </a:xfrm>
          <a:prstGeom prst="rect">
            <a:avLst/>
          </a:prstGeom>
        </p:spPr>
        <p:txBody>
          <a:bodyPr wrap="square">
            <a:spAutoFit/>
          </a:bodyPr>
          <a:lstStyle/>
          <a:p>
            <a:r>
              <a:rPr lang="en-US" sz="1400" dirty="0">
                <a:solidFill>
                  <a:schemeClr val="tx1"/>
                </a:solidFill>
                <a:latin typeface="Arial" panose="020B0604020202020204" pitchFamily="34" charset="0"/>
                <a:cs typeface="Arial" panose="020B0604020202020204" pitchFamily="34" charset="0"/>
              </a:rPr>
              <a:t>In order to reduce the time and expense of conducting over 300 clinical trials each year, Pfizer adopted a hybrid cloud to streamline the process.  Pfizer’s cloud solution aids in screening patient candidates, training medical personnel around the world, tracking perishable drug shipments, as well as analyzing copious amounts of study and operational data to reach actionable conclusions.</a:t>
            </a:r>
            <a:r>
              <a:rPr lang="en-US" sz="1400" baseline="30000" dirty="0">
                <a:solidFill>
                  <a:schemeClr val="tx1"/>
                </a:solidFill>
                <a:latin typeface="Arial" panose="020B0604020202020204" pitchFamily="34" charset="0"/>
                <a:cs typeface="Arial" panose="020B0604020202020204" pitchFamily="34" charset="0"/>
              </a:rPr>
              <a:t>2</a:t>
            </a:r>
            <a:endParaRPr lang="en-US" sz="1400" dirty="0">
              <a:solidFill>
                <a:schemeClr val="tx1"/>
              </a:solidFill>
              <a:latin typeface="Arial" panose="020B0604020202020204" pitchFamily="34" charset="0"/>
              <a:cs typeface="Arial" panose="020B0604020202020204" pitchFamily="34" charset="0"/>
            </a:endParaRPr>
          </a:p>
        </p:txBody>
      </p:sp>
      <p:sp>
        <p:nvSpPr>
          <p:cNvPr id="44" name="Rectangle 43"/>
          <p:cNvSpPr/>
          <p:nvPr/>
        </p:nvSpPr>
        <p:spPr>
          <a:xfrm>
            <a:off x="2194557" y="2391661"/>
            <a:ext cx="6584315" cy="1061829"/>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The Crohn's and Colitis Foundation of America (CCFA) is dedicated to bettering the lives of people suffering from Crohn’s disease and colitis while searching for a cure.  In pursuit of its mission, CCFA created a hybrid cloud solution to advance research on inflammatory bowel diseases by centralizing patient records and sharing data with medical institutions and industry partners</a:t>
            </a:r>
            <a:r>
              <a:rPr lang="en-US" sz="1400" dirty="0">
                <a:solidFill>
                  <a:schemeClr val="tx1">
                    <a:lumMod val="75000"/>
                    <a:lumOff val="25000"/>
                  </a:schemeClr>
                </a:solidFill>
                <a:latin typeface="Arial" panose="020B0604020202020204" pitchFamily="34" charset="0"/>
                <a:cs typeface="Arial" panose="020B0604020202020204" pitchFamily="34" charset="0"/>
              </a:rPr>
              <a:t>.</a:t>
            </a:r>
            <a:r>
              <a:rPr lang="en-US" sz="1400" baseline="30000" dirty="0">
                <a:solidFill>
                  <a:schemeClr val="tx1">
                    <a:lumMod val="75000"/>
                    <a:lumOff val="25000"/>
                  </a:schemeClr>
                </a:solidFill>
                <a:latin typeface="Arial" panose="020B0604020202020204" pitchFamily="34" charset="0"/>
                <a:cs typeface="Arial" panose="020B0604020202020204" pitchFamily="34" charset="0"/>
              </a:rPr>
              <a:t>1</a:t>
            </a:r>
            <a:r>
              <a:rPr lang="en-US" sz="1400" dirty="0">
                <a:solidFill>
                  <a:schemeClr val="tx1">
                    <a:lumMod val="75000"/>
                    <a:lumOff val="25000"/>
                  </a:schemeClr>
                </a:solidFill>
                <a:latin typeface="Arial" panose="020B0604020202020204" pitchFamily="34" charset="0"/>
                <a:cs typeface="Arial" panose="020B0604020202020204" pitchFamily="34" charset="0"/>
              </a:rPr>
              <a:t>  </a:t>
            </a:r>
          </a:p>
        </p:txBody>
      </p:sp>
      <p:sp>
        <p:nvSpPr>
          <p:cNvPr id="46" name="Rectangle 45"/>
          <p:cNvSpPr/>
          <p:nvPr/>
        </p:nvSpPr>
        <p:spPr>
          <a:xfrm>
            <a:off x="2194557" y="3595823"/>
            <a:ext cx="6584317" cy="1061829"/>
          </a:xfrm>
          <a:prstGeom prst="rect">
            <a:avLst/>
          </a:prstGeom>
        </p:spPr>
        <p:txBody>
          <a:bodyPr wrap="square">
            <a:spAutoFit/>
          </a:bodyPr>
          <a:lstStyle/>
          <a:p>
            <a:r>
              <a:rPr lang="en-US" sz="1400" dirty="0">
                <a:solidFill>
                  <a:schemeClr val="tx1"/>
                </a:solidFill>
                <a:latin typeface="Arial" panose="020B0604020202020204" pitchFamily="34" charset="0"/>
                <a:cs typeface="Arial" panose="020B0604020202020204" pitchFamily="34" charset="0"/>
              </a:rPr>
              <a:t>AstraZeneca is undertaking a far-reaching transformation of its IT organization by placing many business processes in the cloud.  To achieve its self-service agenda, AstraZeneca started with email and human resources functions and has spread to file sharing, compliance with HIPAA requirements, centralizing key data sets, and rolling out cloud-based customer relationship management.</a:t>
            </a:r>
            <a:r>
              <a:rPr lang="en-US" sz="1400" baseline="30000" dirty="0">
                <a:solidFill>
                  <a:schemeClr val="tx1"/>
                </a:solidFill>
                <a:latin typeface="Arial" panose="020B0604020202020204" pitchFamily="34" charset="0"/>
                <a:cs typeface="Arial" panose="020B0604020202020204" pitchFamily="34" charset="0"/>
              </a:rPr>
              <a:t>3</a:t>
            </a:r>
            <a:endParaRPr lang="en-US" sz="1400" dirty="0">
              <a:solidFill>
                <a:schemeClr val="tx1"/>
              </a:solidFill>
              <a:effectLst/>
              <a:latin typeface="Arial" panose="020B0604020202020204" pitchFamily="34" charset="0"/>
              <a:cs typeface="Arial" panose="020B0604020202020204" pitchFamily="34" charset="0"/>
            </a:endParaRPr>
          </a:p>
        </p:txBody>
      </p:sp>
      <p:cxnSp>
        <p:nvCxnSpPr>
          <p:cNvPr id="17" name="Straight Connector 16"/>
          <p:cNvCxnSpPr/>
          <p:nvPr/>
        </p:nvCxnSpPr>
        <p:spPr bwMode="auto">
          <a:xfrm flipV="1">
            <a:off x="137160" y="2297430"/>
            <a:ext cx="8641713" cy="52377"/>
          </a:xfrm>
          <a:prstGeom prst="line">
            <a:avLst/>
          </a:prstGeom>
          <a:noFill/>
          <a:ln w="9525" cap="flat" cmpd="sng" algn="ctr">
            <a:solidFill>
              <a:srgbClr val="0070C0"/>
            </a:solidFill>
            <a:prstDash val="solid"/>
            <a:round/>
            <a:headEnd type="none" w="med" len="med"/>
            <a:tailEnd type="none" w="med" len="med"/>
          </a:ln>
          <a:effectLst/>
        </p:spPr>
      </p:cxnSp>
      <p:cxnSp>
        <p:nvCxnSpPr>
          <p:cNvPr id="19" name="Straight Connector 18"/>
          <p:cNvCxnSpPr/>
          <p:nvPr/>
        </p:nvCxnSpPr>
        <p:spPr bwMode="auto">
          <a:xfrm flipV="1">
            <a:off x="137160" y="3452006"/>
            <a:ext cx="8641713" cy="52377"/>
          </a:xfrm>
          <a:prstGeom prst="line">
            <a:avLst/>
          </a:prstGeom>
          <a:noFill/>
          <a:ln w="9525" cap="flat" cmpd="sng" algn="ctr">
            <a:solidFill>
              <a:srgbClr val="0070C0"/>
            </a:solidFill>
            <a:prstDash val="solid"/>
            <a:round/>
            <a:headEnd type="none" w="med" len="med"/>
            <a:tailEnd type="none" w="med" len="med"/>
          </a:ln>
          <a:effectLst/>
        </p:spPr>
      </p:cxn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20855" b="18209"/>
          <a:stretch/>
        </p:blipFill>
        <p:spPr>
          <a:xfrm>
            <a:off x="211319" y="2437381"/>
            <a:ext cx="1923732" cy="1030728"/>
          </a:xfrm>
          <a:prstGeom prst="rect">
            <a:avLst/>
          </a:prstGeom>
        </p:spPr>
      </p:pic>
      <p:pic>
        <p:nvPicPr>
          <p:cNvPr id="4" name="Picture 3"/>
          <p:cNvPicPr>
            <a:picLocks noChangeAspect="1"/>
          </p:cNvPicPr>
          <p:nvPr/>
        </p:nvPicPr>
        <p:blipFill>
          <a:blip r:embed="rId4"/>
          <a:stretch>
            <a:fillRect/>
          </a:stretch>
        </p:blipFill>
        <p:spPr>
          <a:xfrm>
            <a:off x="365760" y="1331827"/>
            <a:ext cx="1436836" cy="926991"/>
          </a:xfrm>
          <a:prstGeom prst="rect">
            <a:avLst/>
          </a:prstGeom>
        </p:spPr>
      </p:pic>
      <p:pic>
        <p:nvPicPr>
          <p:cNvPr id="6" name="Picture 5"/>
          <p:cNvPicPr>
            <a:picLocks noChangeAspect="1"/>
          </p:cNvPicPr>
          <p:nvPr/>
        </p:nvPicPr>
        <p:blipFill rotWithShape="1">
          <a:blip r:embed="rId5"/>
          <a:srcRect l="14480" t="18080" r="13521" b="18320"/>
          <a:stretch/>
        </p:blipFill>
        <p:spPr>
          <a:xfrm>
            <a:off x="511968" y="3595677"/>
            <a:ext cx="1144421" cy="1010905"/>
          </a:xfrm>
          <a:prstGeom prst="rect">
            <a:avLst/>
          </a:prstGeom>
        </p:spPr>
      </p:pic>
    </p:spTree>
    <p:extLst>
      <p:ext uri="{BB962C8B-B14F-4D97-AF65-F5344CB8AC3E}">
        <p14:creationId xmlns:p14="http://schemas.microsoft.com/office/powerpoint/2010/main" val="206735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 enables life sciences companies to move beyond operating efficiencies</a:t>
            </a:r>
          </a:p>
        </p:txBody>
      </p:sp>
      <p:sp>
        <p:nvSpPr>
          <p:cNvPr id="107" name="TextBox 2"/>
          <p:cNvSpPr txBox="1">
            <a:spLocks noChangeArrowheads="1"/>
          </p:cNvSpPr>
          <p:nvPr/>
        </p:nvSpPr>
        <p:spPr bwMode="auto">
          <a:xfrm>
            <a:off x="507333" y="1520189"/>
            <a:ext cx="4018947" cy="4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400" dirty="0"/>
              <a:t>How will hybrid cloud adoption support the growth of your life sciences organization?</a:t>
            </a:r>
            <a:r>
              <a:rPr lang="en-US" sz="1400" baseline="30000" dirty="0"/>
              <a:t>1</a:t>
            </a:r>
            <a:endParaRPr lang="en-US" sz="1400" dirty="0"/>
          </a:p>
        </p:txBody>
      </p:sp>
      <p:sp>
        <p:nvSpPr>
          <p:cNvPr id="43" name="TextBox 42"/>
          <p:cNvSpPr txBox="1"/>
          <p:nvPr/>
        </p:nvSpPr>
        <p:spPr>
          <a:xfrm>
            <a:off x="5175443" y="3211830"/>
            <a:ext cx="3566158" cy="988482"/>
          </a:xfrm>
          <a:prstGeom prst="rect">
            <a:avLst/>
          </a:prstGeom>
          <a:noFill/>
        </p:spPr>
        <p:txBody>
          <a:bodyPr wrap="square" lIns="0" tIns="0" rIns="0" bIns="0" rtlCol="0" anchor="ctr">
            <a:noAutofit/>
          </a:bodyPr>
          <a:lstStyle/>
          <a:p>
            <a:pPr>
              <a:lnSpc>
                <a:spcPct val="100000"/>
              </a:lnSpc>
              <a:spcBef>
                <a:spcPts val="300"/>
              </a:spcBef>
            </a:pPr>
            <a:r>
              <a:rPr lang="en-US" sz="1400" i="1" dirty="0">
                <a:solidFill>
                  <a:schemeClr val="tx1">
                    <a:lumMod val="75000"/>
                    <a:lumOff val="25000"/>
                  </a:schemeClr>
                </a:solidFill>
                <a:latin typeface="Arial" panose="020B0604020202020204" pitchFamily="34" charset="0"/>
                <a:cs typeface="Arial" panose="020B0604020202020204" pitchFamily="34" charset="0"/>
              </a:rPr>
              <a:t>“</a:t>
            </a:r>
            <a:r>
              <a:rPr lang="en-US" sz="1400" dirty="0"/>
              <a:t>(Cloud) gives pharma companies the on-demand scalability and timely agility they need to balance the varying needs of the market.</a:t>
            </a:r>
            <a:r>
              <a:rPr lang="en-US" sz="1400" i="1" dirty="0">
                <a:solidFill>
                  <a:schemeClr val="tx1">
                    <a:lumMod val="75000"/>
                    <a:lumOff val="25000"/>
                  </a:schemeClr>
                </a:solidFill>
              </a:rPr>
              <a:t>” </a:t>
            </a:r>
            <a:r>
              <a:rPr lang="en-US" sz="1400" i="1" baseline="30000" dirty="0">
                <a:solidFill>
                  <a:schemeClr val="tx1">
                    <a:lumMod val="75000"/>
                    <a:lumOff val="25000"/>
                  </a:schemeClr>
                </a:solidFill>
                <a:latin typeface="Arial" panose="020B0604020202020204" pitchFamily="34" charset="0"/>
                <a:cs typeface="Arial" panose="020B0604020202020204" pitchFamily="34" charset="0"/>
              </a:rPr>
              <a:t>3</a:t>
            </a:r>
            <a:endParaRPr lang="en-US" sz="1400" i="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4" name="TextBox 43"/>
          <p:cNvSpPr txBox="1"/>
          <p:nvPr/>
        </p:nvSpPr>
        <p:spPr>
          <a:xfrm>
            <a:off x="2972910" y="2789355"/>
            <a:ext cx="2962394" cy="218926"/>
          </a:xfrm>
          <a:prstGeom prst="rect">
            <a:avLst/>
          </a:prstGeom>
          <a:noFill/>
        </p:spPr>
        <p:txBody>
          <a:bodyPr wrap="square" lIns="0" tIns="0" rIns="0" bIns="0" rtlCol="0" anchor="ctr">
            <a:noAutofit/>
          </a:bodyPr>
          <a:lstStyle/>
          <a:p>
            <a:pPr algn="r">
              <a:spcBef>
                <a:spcPts val="300"/>
              </a:spcBef>
            </a:pPr>
            <a:endParaRPr lang="en-US" sz="1200" i="1" dirty="0">
              <a:solidFill>
                <a:schemeClr val="tx1"/>
              </a:solidFill>
              <a:cs typeface="Arial" pitchFamily="34" charset="0"/>
            </a:endParaRPr>
          </a:p>
        </p:txBody>
      </p:sp>
      <p:grpSp>
        <p:nvGrpSpPr>
          <p:cNvPr id="45" name="Group 44"/>
          <p:cNvGrpSpPr/>
          <p:nvPr/>
        </p:nvGrpSpPr>
        <p:grpSpPr>
          <a:xfrm>
            <a:off x="5175443" y="1946980"/>
            <a:ext cx="3566158" cy="1005840"/>
            <a:chOff x="888874" y="2722345"/>
            <a:chExt cx="3566158" cy="1005840"/>
          </a:xfrm>
        </p:grpSpPr>
        <p:sp>
          <p:nvSpPr>
            <p:cNvPr id="46" name="Title 2"/>
            <p:cNvSpPr txBox="1">
              <a:spLocks/>
            </p:cNvSpPr>
            <p:nvPr/>
          </p:nvSpPr>
          <p:spPr>
            <a:xfrm>
              <a:off x="888874" y="2722345"/>
              <a:ext cx="3566158" cy="926687"/>
            </a:xfrm>
            <a:prstGeom prst="rect">
              <a:avLst/>
            </a:prstGeom>
          </p:spPr>
          <p:txBody>
            <a:bodyPr lIns="0" tIns="0" rIns="0" bIns="0"/>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nSpc>
                  <a:spcPct val="100000"/>
                </a:lnSpc>
              </a:pPr>
              <a:r>
                <a:rPr lang="en-US" sz="1400" dirty="0">
                  <a:solidFill>
                    <a:schemeClr val="tx1">
                      <a:lumMod val="75000"/>
                      <a:lumOff val="25000"/>
                    </a:schemeClr>
                  </a:solidFill>
                </a:rPr>
                <a:t>“</a:t>
              </a:r>
              <a:r>
                <a:rPr lang="en-US" sz="1400" dirty="0"/>
                <a:t>After years of resistance, the health care and pharmaceutical industries are now accelerating full steam towards the cloud</a:t>
              </a:r>
              <a:r>
                <a:rPr lang="en-US" sz="1400" dirty="0">
                  <a:solidFill>
                    <a:schemeClr val="tx1">
                      <a:lumMod val="75000"/>
                      <a:lumOff val="25000"/>
                    </a:schemeClr>
                  </a:solidFill>
                </a:rPr>
                <a:t>.” </a:t>
              </a:r>
              <a:r>
                <a:rPr lang="en-US" sz="1400" baseline="30000" dirty="0">
                  <a:solidFill>
                    <a:schemeClr val="tx1">
                      <a:lumMod val="75000"/>
                      <a:lumOff val="25000"/>
                    </a:schemeClr>
                  </a:solidFill>
                </a:rPr>
                <a:t>2</a:t>
              </a:r>
              <a:endParaRPr lang="en-US" sz="1400" dirty="0">
                <a:solidFill>
                  <a:schemeClr val="tx1">
                    <a:lumMod val="75000"/>
                    <a:lumOff val="25000"/>
                  </a:schemeClr>
                </a:solidFill>
              </a:endParaRPr>
            </a:p>
          </p:txBody>
        </p:sp>
        <p:sp>
          <p:nvSpPr>
            <p:cNvPr id="47" name="Title 2"/>
            <p:cNvSpPr txBox="1">
              <a:spLocks/>
            </p:cNvSpPr>
            <p:nvPr/>
          </p:nvSpPr>
          <p:spPr>
            <a:xfrm>
              <a:off x="1398620" y="3471152"/>
              <a:ext cx="2919123" cy="257033"/>
            </a:xfrm>
            <a:prstGeom prst="rect">
              <a:avLst/>
            </a:prstGeom>
          </p:spPr>
          <p:txBody>
            <a:bodyPr lIns="0" tIns="0" rIns="0" bIns="0"/>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marL="89235" indent="343212" algn="r">
                <a:lnSpc>
                  <a:spcPct val="100000"/>
                </a:lnSpc>
                <a:spcBef>
                  <a:spcPts val="450"/>
                </a:spcBef>
              </a:pPr>
              <a:r>
                <a:rPr lang="en-US" sz="1200" dirty="0">
                  <a:solidFill>
                    <a:schemeClr val="tx1">
                      <a:lumMod val="75000"/>
                      <a:lumOff val="25000"/>
                    </a:schemeClr>
                  </a:solidFill>
                </a:rPr>
                <a:t> Pharma </a:t>
              </a:r>
              <a:r>
                <a:rPr lang="en-US" sz="1200" dirty="0" err="1">
                  <a:solidFill>
                    <a:schemeClr val="tx1">
                      <a:lumMod val="75000"/>
                      <a:lumOff val="25000"/>
                    </a:schemeClr>
                  </a:solidFill>
                </a:rPr>
                <a:t>iQ</a:t>
              </a:r>
              <a:endParaRPr lang="en-US" sz="1200" dirty="0">
                <a:solidFill>
                  <a:schemeClr val="tx1">
                    <a:lumMod val="75000"/>
                    <a:lumOff val="25000"/>
                  </a:schemeClr>
                </a:solidFill>
              </a:endParaRPr>
            </a:p>
          </p:txBody>
        </p:sp>
      </p:grpSp>
      <p:sp>
        <p:nvSpPr>
          <p:cNvPr id="48" name="Title 2"/>
          <p:cNvSpPr txBox="1">
            <a:spLocks/>
          </p:cNvSpPr>
          <p:nvPr/>
        </p:nvSpPr>
        <p:spPr>
          <a:xfrm>
            <a:off x="5492267" y="4080510"/>
            <a:ext cx="2995940" cy="257033"/>
          </a:xfrm>
          <a:prstGeom prst="rect">
            <a:avLst/>
          </a:prstGeom>
        </p:spPr>
        <p:txBody>
          <a:bodyPr lIns="0" tIns="0" rIns="0" bIns="0"/>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r">
              <a:spcBef>
                <a:spcPts val="300"/>
              </a:spcBef>
            </a:pPr>
            <a:r>
              <a:rPr lang="en-US" sz="1200" dirty="0">
                <a:solidFill>
                  <a:schemeClr val="tx1">
                    <a:lumMod val="75000"/>
                    <a:lumOff val="25000"/>
                  </a:schemeClr>
                </a:solidFill>
              </a:rPr>
              <a:t>Information Age</a:t>
            </a:r>
          </a:p>
        </p:txBody>
      </p:sp>
      <p:sp>
        <p:nvSpPr>
          <p:cNvPr id="49"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p:txBody>
      </p:sp>
      <p:graphicFrame>
        <p:nvGraphicFramePr>
          <p:cNvPr id="52" name="Chart 51"/>
          <p:cNvGraphicFramePr>
            <a:graphicFrameLocks noChangeAspect="1"/>
          </p:cNvGraphicFramePr>
          <p:nvPr>
            <p:extLst>
              <p:ext uri="{D42A27DB-BD31-4B8C-83A1-F6EECF244321}">
                <p14:modId xmlns:p14="http://schemas.microsoft.com/office/powerpoint/2010/main" val="1243022461"/>
              </p:ext>
            </p:extLst>
          </p:nvPr>
        </p:nvGraphicFramePr>
        <p:xfrm>
          <a:off x="411480" y="1840230"/>
          <a:ext cx="445422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14293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267" y="274320"/>
            <a:ext cx="8598853" cy="777240"/>
          </a:xfrm>
        </p:spPr>
        <p:txBody>
          <a:bodyPr/>
          <a:lstStyle/>
          <a:p>
            <a:r>
              <a:rPr lang="en-US" dirty="0"/>
              <a:t>Hybrid cloud enables life sciences companies the ability to design the best fit that achieves business value</a:t>
            </a:r>
          </a:p>
        </p:txBody>
      </p:sp>
      <p:sp>
        <p:nvSpPr>
          <p:cNvPr id="30" name="Text Box 6"/>
          <p:cNvSpPr txBox="1">
            <a:spLocks noChangeArrowheads="1"/>
          </p:cNvSpPr>
          <p:nvPr>
            <p:custDataLst>
              <p:tags r:id="rId1"/>
            </p:custDataLst>
          </p:nvPr>
        </p:nvSpPr>
        <p:spPr bwMode="auto">
          <a:xfrm>
            <a:off x="-727428" y="2023110"/>
            <a:ext cx="3948113" cy="313932"/>
          </a:xfrm>
          <a:prstGeom prst="rect">
            <a:avLst/>
          </a:prstGeom>
          <a:noFill/>
          <a:ln w="6350">
            <a:noFill/>
            <a:miter lim="800000"/>
            <a:headEnd/>
            <a:tailEnd/>
          </a:ln>
        </p:spPr>
        <p:txBody>
          <a:bodyPr>
            <a:spAutoFit/>
          </a:bodyPr>
          <a:lstStyle/>
          <a:p>
            <a:pPr algn="ctr">
              <a:buFont typeface="Wingdings" pitchFamily="2" charset="2"/>
              <a:buNone/>
            </a:pPr>
            <a:r>
              <a:rPr lang="en-US" sz="1600" dirty="0">
                <a:solidFill>
                  <a:srgbClr val="008AB3"/>
                </a:solidFill>
                <a:latin typeface="Arial" panose="020B0604020202020204" pitchFamily="34" charset="0"/>
                <a:cs typeface="Arial" panose="020B0604020202020204" pitchFamily="34" charset="0"/>
              </a:rPr>
              <a:t>Hybrid cloud is…</a:t>
            </a:r>
          </a:p>
        </p:txBody>
      </p:sp>
      <p:sp>
        <p:nvSpPr>
          <p:cNvPr id="31" name="Rectangle 30"/>
          <p:cNvSpPr/>
          <p:nvPr/>
        </p:nvSpPr>
        <p:spPr>
          <a:xfrm>
            <a:off x="405730" y="2362284"/>
            <a:ext cx="4291096" cy="86793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 composition of two or more clouds (private, community or public) that remain unique entities but are bound together, offering the benefits of multiple deployment models</a:t>
            </a:r>
            <a:r>
              <a:rPr lang="en-US" sz="1400" baseline="30000" dirty="0">
                <a:latin typeface="Arial" panose="020B0604020202020204" pitchFamily="34" charset="0"/>
                <a:cs typeface="Arial" panose="020B0604020202020204" pitchFamily="34" charset="0"/>
              </a:rPr>
              <a:t>1</a:t>
            </a:r>
            <a:r>
              <a:rPr lang="en-US" sz="1400" dirty="0">
                <a:latin typeface="Arial" panose="020B0604020202020204" pitchFamily="34" charset="0"/>
                <a:cs typeface="Arial" panose="020B0604020202020204" pitchFamily="34" charset="0"/>
              </a:rPr>
              <a:t>.</a:t>
            </a:r>
          </a:p>
        </p:txBody>
      </p:sp>
      <p:sp>
        <p:nvSpPr>
          <p:cNvPr id="32" name="Title 2"/>
          <p:cNvSpPr txBox="1">
            <a:spLocks/>
          </p:cNvSpPr>
          <p:nvPr/>
        </p:nvSpPr>
        <p:spPr>
          <a:xfrm>
            <a:off x="1229784" y="3444998"/>
            <a:ext cx="3107214" cy="240725"/>
          </a:xfrm>
          <a:prstGeom prst="rect">
            <a:avLst/>
          </a:prstGeom>
        </p:spPr>
        <p:txBody>
          <a:bodyPr lIns="0" tIns="0" rIns="0" bIns="0"/>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marL="89235" indent="343212" algn="r">
              <a:lnSpc>
                <a:spcPct val="100000"/>
              </a:lnSpc>
              <a:spcBef>
                <a:spcPts val="450"/>
              </a:spcBef>
            </a:pPr>
            <a:r>
              <a:rPr lang="en-US" sz="1200" i="1" dirty="0">
                <a:solidFill>
                  <a:schemeClr val="tx1"/>
                </a:solidFill>
              </a:rPr>
              <a:t>- The National Institute of Standards and Technology </a:t>
            </a:r>
          </a:p>
        </p:txBody>
      </p:sp>
      <p:sp>
        <p:nvSpPr>
          <p:cNvPr id="33" name="Isosceles Triangle 50"/>
          <p:cNvSpPr>
            <a:spLocks noChangeArrowheads="1"/>
          </p:cNvSpPr>
          <p:nvPr/>
        </p:nvSpPr>
        <p:spPr bwMode="auto">
          <a:xfrm rot="5400000">
            <a:off x="3145872" y="2590607"/>
            <a:ext cx="3105233" cy="320040"/>
          </a:xfrm>
          <a:prstGeom prst="triangle">
            <a:avLst>
              <a:gd name="adj" fmla="val 50000"/>
            </a:avLst>
          </a:prstGeom>
          <a:gradFill rotWithShape="1">
            <a:gsLst>
              <a:gs pos="0">
                <a:srgbClr val="7F7F7F">
                  <a:alpha val="48000"/>
                </a:srgbClr>
              </a:gs>
              <a:gs pos="100000">
                <a:schemeClr val="bg1"/>
              </a:gs>
            </a:gsLst>
            <a:lin ang="5400000" scaled="1"/>
          </a:gradFill>
          <a:ln w="9525">
            <a:noFill/>
            <a:miter lim="800000"/>
            <a:headEnd/>
            <a:tailEnd/>
          </a:ln>
        </p:spPr>
        <p:txBody>
          <a:bodyPr rot="10800000" vert="eaVert" wrap="none" anchor="ctr"/>
          <a:lstStyle/>
          <a:p>
            <a:pPr algn="ctr">
              <a:lnSpc>
                <a:spcPct val="90000"/>
              </a:lnSpc>
            </a:pPr>
            <a:endParaRPr lang="en-US" sz="1200" b="1">
              <a:solidFill>
                <a:schemeClr val="bg1"/>
              </a:solidFill>
            </a:endParaRPr>
          </a:p>
        </p:txBody>
      </p:sp>
      <p:sp>
        <p:nvSpPr>
          <p:cNvPr id="60" name="Shape 123"/>
          <p:cNvSpPr/>
          <p:nvPr/>
        </p:nvSpPr>
        <p:spPr>
          <a:xfrm flipV="1">
            <a:off x="6146108" y="2037034"/>
            <a:ext cx="392559" cy="2375"/>
          </a:xfrm>
          <a:prstGeom prst="line">
            <a:avLst/>
          </a:prstGeom>
          <a:noFill/>
          <a:ln w="38100" cap="flat">
            <a:solidFill>
              <a:srgbClr val="1394BB"/>
            </a:solidFill>
            <a:prstDash val="solid"/>
            <a:round/>
            <a:headEnd type="triangle" w="med" len="sm"/>
            <a:tailEnd type="triangle" w="med" len="sm"/>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endParaRPr>
          </a:p>
        </p:txBody>
      </p:sp>
      <p:grpSp>
        <p:nvGrpSpPr>
          <p:cNvPr id="28" name="Group 27"/>
          <p:cNvGrpSpPr/>
          <p:nvPr/>
        </p:nvGrpSpPr>
        <p:grpSpPr>
          <a:xfrm>
            <a:off x="5026856" y="1539163"/>
            <a:ext cx="4117144" cy="2832209"/>
            <a:chOff x="5022043" y="1304015"/>
            <a:chExt cx="4117144" cy="2832209"/>
          </a:xfrm>
        </p:grpSpPr>
        <p:grpSp>
          <p:nvGrpSpPr>
            <p:cNvPr id="34" name="Group 33"/>
            <p:cNvGrpSpPr/>
            <p:nvPr/>
          </p:nvGrpSpPr>
          <p:grpSpPr>
            <a:xfrm>
              <a:off x="5195826" y="3367769"/>
              <a:ext cx="2550942" cy="656934"/>
              <a:chOff x="12265037" y="4591506"/>
              <a:chExt cx="2550942" cy="656934"/>
            </a:xfrm>
          </p:grpSpPr>
          <p:sp>
            <p:nvSpPr>
              <p:cNvPr id="35" name="TextBox 34"/>
              <p:cNvSpPr txBox="1"/>
              <p:nvPr/>
            </p:nvSpPr>
            <p:spPr>
              <a:xfrm>
                <a:off x="12265037" y="4783863"/>
                <a:ext cx="845064" cy="214407"/>
              </a:xfrm>
              <a:prstGeom prst="rect">
                <a:avLst/>
              </a:prstGeom>
              <a:noFill/>
            </p:spPr>
            <p:txBody>
              <a:bodyPr wrap="square" lIns="0" tIns="0" rIns="0" bIns="0" rtlCol="0">
                <a:noAutofit/>
              </a:bodyPr>
              <a:lstStyle/>
              <a:p>
                <a:pPr algn="ctr">
                  <a:spcBef>
                    <a:spcPts val="0"/>
                  </a:spcBef>
                </a:pPr>
                <a:r>
                  <a:rPr lang="en-US" sz="1200" dirty="0">
                    <a:latin typeface="Arial" panose="020B0604020202020204" pitchFamily="34" charset="0"/>
                    <a:cs typeface="Arial" panose="020B0604020202020204" pitchFamily="34" charset="0"/>
                  </a:rPr>
                  <a:t>Public/</a:t>
                </a:r>
              </a:p>
              <a:p>
                <a:pPr algn="ctr">
                  <a:spcBef>
                    <a:spcPts val="0"/>
                  </a:spcBef>
                </a:pPr>
                <a:r>
                  <a:rPr lang="en-US" sz="1200" dirty="0">
                    <a:latin typeface="Arial" panose="020B0604020202020204" pitchFamily="34" charset="0"/>
                    <a:cs typeface="Arial" panose="020B0604020202020204" pitchFamily="34" charset="0"/>
                  </a:rPr>
                  <a:t>Private</a:t>
                </a:r>
                <a:endParaRPr lang="en-US" sz="1200" i="1" dirty="0">
                  <a:latin typeface="Arial" panose="020B0604020202020204" pitchFamily="34" charset="0"/>
                  <a:cs typeface="Arial" panose="020B0604020202020204" pitchFamily="34" charset="0"/>
                </a:endParaRPr>
              </a:p>
              <a:p>
                <a:pPr algn="ctr">
                  <a:spcBef>
                    <a:spcPts val="0"/>
                  </a:spcBef>
                </a:pPr>
                <a:endParaRPr lang="en-US" sz="1200" dirty="0">
                  <a:latin typeface="Arial" panose="020B0604020202020204" pitchFamily="34" charset="0"/>
                  <a:cs typeface="Arial" panose="020B0604020202020204" pitchFamily="34" charset="0"/>
                </a:endParaRPr>
              </a:p>
            </p:txBody>
          </p:sp>
          <p:pic>
            <p:nvPicPr>
              <p:cNvPr id="36" name="Picture 35"/>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14445" t="8261" r="15366" b="19616"/>
              <a:stretch/>
            </p:blipFill>
            <p:spPr>
              <a:xfrm>
                <a:off x="13620234" y="4591506"/>
                <a:ext cx="639315" cy="656934"/>
              </a:xfrm>
              <a:prstGeom prst="rect">
                <a:avLst/>
              </a:prstGeom>
            </p:spPr>
          </p:pic>
          <p:sp>
            <p:nvSpPr>
              <p:cNvPr id="37" name="TextBox 36"/>
              <p:cNvSpPr txBox="1"/>
              <p:nvPr/>
            </p:nvSpPr>
            <p:spPr>
              <a:xfrm>
                <a:off x="13970915" y="4891066"/>
                <a:ext cx="845064" cy="214407"/>
              </a:xfrm>
              <a:prstGeom prst="rect">
                <a:avLst/>
              </a:prstGeom>
              <a:noFill/>
            </p:spPr>
            <p:txBody>
              <a:bodyPr wrap="square" lIns="0" tIns="0" rIns="0" bIns="0" rtlCol="0">
                <a:noAutofit/>
              </a:bodyPr>
              <a:lstStyle/>
              <a:p>
                <a:pPr algn="ctr">
                  <a:spcBef>
                    <a:spcPts val="0"/>
                  </a:spcBef>
                </a:pPr>
                <a:r>
                  <a:rPr lang="en-US" sz="1200" dirty="0">
                    <a:latin typeface="Arial" panose="020B0604020202020204" pitchFamily="34" charset="0"/>
                    <a:cs typeface="Arial" panose="020B0604020202020204" pitchFamily="34" charset="0"/>
                  </a:rPr>
                  <a:t>Traditional </a:t>
                </a:r>
              </a:p>
              <a:p>
                <a:pPr algn="ctr">
                  <a:spcBef>
                    <a:spcPts val="0"/>
                  </a:spcBef>
                </a:pPr>
                <a:r>
                  <a:rPr lang="en-US" sz="1200" dirty="0">
                    <a:latin typeface="Arial" panose="020B0604020202020204" pitchFamily="34" charset="0"/>
                    <a:cs typeface="Arial" panose="020B0604020202020204" pitchFamily="34" charset="0"/>
                  </a:rPr>
                  <a:t>IT</a:t>
                </a:r>
              </a:p>
            </p:txBody>
          </p:sp>
        </p:grpSp>
        <p:grpSp>
          <p:nvGrpSpPr>
            <p:cNvPr id="38" name="Group 37"/>
            <p:cNvGrpSpPr/>
            <p:nvPr/>
          </p:nvGrpSpPr>
          <p:grpSpPr>
            <a:xfrm>
              <a:off x="5022044" y="1304015"/>
              <a:ext cx="4117143" cy="879973"/>
              <a:chOff x="5026857" y="1431925"/>
              <a:chExt cx="4117143" cy="879973"/>
            </a:xfrm>
          </p:grpSpPr>
          <p:grpSp>
            <p:nvGrpSpPr>
              <p:cNvPr id="42" name="Group 41"/>
              <p:cNvGrpSpPr/>
              <p:nvPr/>
            </p:nvGrpSpPr>
            <p:grpSpPr>
              <a:xfrm>
                <a:off x="5184893" y="1519722"/>
                <a:ext cx="2410227" cy="673763"/>
                <a:chOff x="5356632" y="1776982"/>
                <a:chExt cx="2410227" cy="673763"/>
              </a:xfrm>
            </p:grpSpPr>
            <p:pic>
              <p:nvPicPr>
                <p:cNvPr id="44" name="Picture 43"/>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037" t="17289" r="10925" b="29571"/>
                <a:stretch/>
              </p:blipFill>
              <p:spPr>
                <a:xfrm>
                  <a:off x="5356632" y="1806226"/>
                  <a:ext cx="958626" cy="644519"/>
                </a:xfrm>
                <a:prstGeom prst="rect">
                  <a:avLst/>
                </a:prstGeom>
              </p:spPr>
            </p:pic>
            <p:pic>
              <p:nvPicPr>
                <p:cNvPr id="45" name="Picture 44"/>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0037" t="17289" r="10925" b="29571"/>
                <a:stretch/>
              </p:blipFill>
              <p:spPr>
                <a:xfrm>
                  <a:off x="6727575" y="1776982"/>
                  <a:ext cx="977117" cy="656950"/>
                </a:xfrm>
                <a:prstGeom prst="rect">
                  <a:avLst/>
                </a:prstGeom>
              </p:spPr>
            </p:pic>
            <p:sp>
              <p:nvSpPr>
                <p:cNvPr id="46" name="TextBox 45"/>
                <p:cNvSpPr txBox="1"/>
                <p:nvPr/>
              </p:nvSpPr>
              <p:spPr>
                <a:xfrm>
                  <a:off x="5605726" y="2085881"/>
                  <a:ext cx="685800" cy="214407"/>
                </a:xfrm>
                <a:prstGeom prst="rect">
                  <a:avLst/>
                </a:prstGeom>
                <a:noFill/>
              </p:spPr>
              <p:txBody>
                <a:bodyPr wrap="square" lIns="0" tIns="0" rIns="0" bIns="0" rtlCol="0">
                  <a:noAutofit/>
                </a:bodyPr>
                <a:lstStyle/>
                <a:p>
                  <a:pPr>
                    <a:spcBef>
                      <a:spcPts val="900"/>
                    </a:spcBef>
                  </a:pPr>
                  <a:r>
                    <a:rPr lang="en-US" sz="1200" dirty="0">
                      <a:latin typeface="Arial" panose="020B0604020202020204" pitchFamily="34" charset="0"/>
                      <a:cs typeface="Arial" panose="020B0604020202020204" pitchFamily="34" charset="0"/>
                    </a:rPr>
                    <a:t>Public</a:t>
                  </a:r>
                </a:p>
              </p:txBody>
            </p:sp>
            <p:sp>
              <p:nvSpPr>
                <p:cNvPr id="47" name="TextBox 46"/>
                <p:cNvSpPr txBox="1"/>
                <p:nvPr/>
              </p:nvSpPr>
              <p:spPr>
                <a:xfrm>
                  <a:off x="6646917" y="1985128"/>
                  <a:ext cx="1119942" cy="459050"/>
                </a:xfrm>
                <a:prstGeom prst="rect">
                  <a:avLst/>
                </a:prstGeom>
                <a:noFill/>
              </p:spPr>
              <p:txBody>
                <a:bodyPr wrap="square" lIns="0" tIns="0" rIns="0" bIns="0" rtlCol="0">
                  <a:noAutofit/>
                </a:bodyPr>
                <a:lstStyle/>
                <a:p>
                  <a:pPr algn="ctr">
                    <a:spcBef>
                      <a:spcPts val="900"/>
                    </a:spcBef>
                  </a:pPr>
                  <a:r>
                    <a:rPr lang="en-US" sz="1200" dirty="0">
                      <a:latin typeface="Arial" panose="020B0604020202020204" pitchFamily="34" charset="0"/>
                      <a:cs typeface="Arial" panose="020B0604020202020204" pitchFamily="34" charset="0"/>
                    </a:rPr>
                    <a:t>Private on premise</a:t>
                  </a:r>
                </a:p>
              </p:txBody>
            </p:sp>
          </p:grpSp>
          <p:sp>
            <p:nvSpPr>
              <p:cNvPr id="40" name="TextBox 39"/>
              <p:cNvSpPr txBox="1"/>
              <p:nvPr/>
            </p:nvSpPr>
            <p:spPr>
              <a:xfrm>
                <a:off x="7976203" y="1758749"/>
                <a:ext cx="1167797" cy="354150"/>
              </a:xfrm>
              <a:prstGeom prst="rect">
                <a:avLst/>
              </a:prstGeom>
              <a:noFill/>
            </p:spPr>
            <p:txBody>
              <a:bodyPr wrap="square" lIns="0" tIns="0" rIns="0" bIns="0" rtlCol="0">
                <a:normAutofit/>
              </a:bodyPr>
              <a:lstStyle/>
              <a:p>
                <a:pPr>
                  <a:spcBef>
                    <a:spcPts val="900"/>
                  </a:spcBef>
                </a:pPr>
                <a:r>
                  <a:rPr lang="en-US" sz="1200" dirty="0">
                    <a:latin typeface="Arial" panose="020B0604020202020204" pitchFamily="34" charset="0"/>
                    <a:cs typeface="Arial" panose="020B0604020202020204" pitchFamily="34" charset="0"/>
                  </a:rPr>
                  <a:t>Type 1</a:t>
                </a:r>
                <a:r>
                  <a:rPr lang="en-US" sz="1200" baseline="30000" dirty="0">
                    <a:latin typeface="Arial" panose="020B0604020202020204" pitchFamily="34" charset="0"/>
                    <a:cs typeface="Arial" panose="020B0604020202020204" pitchFamily="34" charset="0"/>
                  </a:rPr>
                  <a:t>2</a:t>
                </a:r>
                <a:endParaRPr lang="en-US" sz="1200" dirty="0">
                  <a:latin typeface="Arial" panose="020B0604020202020204" pitchFamily="34" charset="0"/>
                  <a:cs typeface="Arial" panose="020B0604020202020204" pitchFamily="34" charset="0"/>
                </a:endParaRPr>
              </a:p>
            </p:txBody>
          </p:sp>
          <p:sp>
            <p:nvSpPr>
              <p:cNvPr id="41" name="Rectangle 40"/>
              <p:cNvSpPr/>
              <p:nvPr/>
            </p:nvSpPr>
            <p:spPr>
              <a:xfrm>
                <a:off x="5026857" y="1431925"/>
                <a:ext cx="3614223" cy="879973"/>
              </a:xfrm>
              <a:prstGeom prst="rect">
                <a:avLst/>
              </a:prstGeom>
              <a:noFill/>
              <a:ln>
                <a:solidFill>
                  <a:srgbClr val="009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grpSp>
          <p:nvGrpSpPr>
            <p:cNvPr id="48" name="Group 47"/>
            <p:cNvGrpSpPr/>
            <p:nvPr/>
          </p:nvGrpSpPr>
          <p:grpSpPr>
            <a:xfrm>
              <a:off x="5022044" y="2288547"/>
              <a:ext cx="4117143" cy="879973"/>
              <a:chOff x="5026857" y="1431925"/>
              <a:chExt cx="4117143" cy="879973"/>
            </a:xfrm>
          </p:grpSpPr>
          <p:grpSp>
            <p:nvGrpSpPr>
              <p:cNvPr id="49" name="Group 48"/>
              <p:cNvGrpSpPr/>
              <p:nvPr/>
            </p:nvGrpSpPr>
            <p:grpSpPr>
              <a:xfrm>
                <a:off x="5184893" y="1520817"/>
                <a:ext cx="2302891" cy="672668"/>
                <a:chOff x="5356632" y="1778077"/>
                <a:chExt cx="2302891" cy="672668"/>
              </a:xfrm>
            </p:grpSpPr>
            <p:pic>
              <p:nvPicPr>
                <p:cNvPr id="52" name="Picture 51"/>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037" t="17289" r="10925" b="29571"/>
                <a:stretch/>
              </p:blipFill>
              <p:spPr>
                <a:xfrm>
                  <a:off x="5356632" y="1806226"/>
                  <a:ext cx="958626" cy="644519"/>
                </a:xfrm>
                <a:prstGeom prst="rect">
                  <a:avLst/>
                </a:prstGeom>
              </p:spPr>
            </p:pic>
            <p:sp>
              <p:nvSpPr>
                <p:cNvPr id="53" name="TextBox 52"/>
                <p:cNvSpPr txBox="1"/>
                <p:nvPr/>
              </p:nvSpPr>
              <p:spPr>
                <a:xfrm>
                  <a:off x="5470554" y="1976380"/>
                  <a:ext cx="685800" cy="426022"/>
                </a:xfrm>
                <a:prstGeom prst="rect">
                  <a:avLst/>
                </a:prstGeom>
                <a:noFill/>
              </p:spPr>
              <p:txBody>
                <a:bodyPr wrap="square" lIns="0" tIns="0" rIns="0" bIns="0" rtlCol="0">
                  <a:noAutofit/>
                </a:bodyPr>
                <a:lstStyle/>
                <a:p>
                  <a:pPr algn="ctr">
                    <a:spcBef>
                      <a:spcPts val="0"/>
                    </a:spcBef>
                  </a:pPr>
                  <a:r>
                    <a:rPr lang="en-US" sz="1200" dirty="0">
                      <a:latin typeface="Arial" panose="020B0604020202020204" pitchFamily="34" charset="0"/>
                      <a:cs typeface="Arial" panose="020B0604020202020204" pitchFamily="34" charset="0"/>
                    </a:rPr>
                    <a:t>Provider 1</a:t>
                  </a:r>
                </a:p>
                <a:p>
                  <a:pPr algn="ctr">
                    <a:spcBef>
                      <a:spcPts val="0"/>
                    </a:spcBef>
                  </a:pPr>
                  <a:endParaRPr lang="en-US" sz="1200" dirty="0">
                    <a:latin typeface="Arial" panose="020B0604020202020204" pitchFamily="34" charset="0"/>
                    <a:cs typeface="Arial" panose="020B0604020202020204" pitchFamily="34" charset="0"/>
                  </a:endParaRPr>
                </a:p>
              </p:txBody>
            </p:sp>
            <p:pic>
              <p:nvPicPr>
                <p:cNvPr id="54" name="Picture 53"/>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037" t="17289" r="10925" b="29571"/>
                <a:stretch/>
              </p:blipFill>
              <p:spPr>
                <a:xfrm>
                  <a:off x="6700897" y="1778077"/>
                  <a:ext cx="958626" cy="644519"/>
                </a:xfrm>
                <a:prstGeom prst="rect">
                  <a:avLst/>
                </a:prstGeom>
              </p:spPr>
            </p:pic>
            <p:sp>
              <p:nvSpPr>
                <p:cNvPr id="55" name="TextBox 54"/>
                <p:cNvSpPr txBox="1"/>
                <p:nvPr/>
              </p:nvSpPr>
              <p:spPr>
                <a:xfrm>
                  <a:off x="6836297" y="1981429"/>
                  <a:ext cx="685800" cy="426022"/>
                </a:xfrm>
                <a:prstGeom prst="rect">
                  <a:avLst/>
                </a:prstGeom>
                <a:noFill/>
              </p:spPr>
              <p:txBody>
                <a:bodyPr wrap="square" lIns="0" tIns="0" rIns="0" bIns="0" rtlCol="0">
                  <a:noAutofit/>
                </a:bodyPr>
                <a:lstStyle/>
                <a:p>
                  <a:pPr algn="ctr">
                    <a:spcBef>
                      <a:spcPts val="0"/>
                    </a:spcBef>
                  </a:pPr>
                  <a:r>
                    <a:rPr lang="en-US" sz="1200" dirty="0">
                      <a:latin typeface="Arial" panose="020B0604020202020204" pitchFamily="34" charset="0"/>
                      <a:cs typeface="Arial" panose="020B0604020202020204" pitchFamily="34" charset="0"/>
                    </a:rPr>
                    <a:t>Provider 2</a:t>
                  </a:r>
                </a:p>
                <a:p>
                  <a:pPr algn="ctr">
                    <a:spcBef>
                      <a:spcPts val="0"/>
                    </a:spcBef>
                  </a:pPr>
                  <a:endParaRPr lang="en-US" sz="1200" dirty="0">
                    <a:latin typeface="Arial" panose="020B0604020202020204" pitchFamily="34" charset="0"/>
                    <a:cs typeface="Arial" panose="020B0604020202020204" pitchFamily="34" charset="0"/>
                  </a:endParaRPr>
                </a:p>
              </p:txBody>
            </p:sp>
          </p:grpSp>
          <p:sp>
            <p:nvSpPr>
              <p:cNvPr id="50" name="TextBox 49"/>
              <p:cNvSpPr txBox="1"/>
              <p:nvPr/>
            </p:nvSpPr>
            <p:spPr>
              <a:xfrm>
                <a:off x="7976203" y="1758749"/>
                <a:ext cx="1167797" cy="354150"/>
              </a:xfrm>
              <a:prstGeom prst="rect">
                <a:avLst/>
              </a:prstGeom>
              <a:noFill/>
            </p:spPr>
            <p:txBody>
              <a:bodyPr wrap="square" lIns="0" tIns="0" rIns="0" bIns="0" rtlCol="0">
                <a:normAutofit/>
              </a:bodyPr>
              <a:lstStyle/>
              <a:p>
                <a:pPr>
                  <a:spcBef>
                    <a:spcPts val="900"/>
                  </a:spcBef>
                </a:pPr>
                <a:r>
                  <a:rPr lang="en-US" sz="1200" dirty="0">
                    <a:latin typeface="Arial" panose="020B0604020202020204" pitchFamily="34" charset="0"/>
                    <a:cs typeface="Arial" panose="020B0604020202020204" pitchFamily="34" charset="0"/>
                  </a:rPr>
                  <a:t>Type 2</a:t>
                </a:r>
                <a:r>
                  <a:rPr lang="en-US" sz="1200" baseline="30000" dirty="0">
                    <a:latin typeface="Arial" panose="020B0604020202020204" pitchFamily="34" charset="0"/>
                    <a:cs typeface="Arial" panose="020B0604020202020204" pitchFamily="34" charset="0"/>
                  </a:rPr>
                  <a:t>2</a:t>
                </a:r>
                <a:endParaRPr lang="en-US" sz="1200" dirty="0">
                  <a:latin typeface="Arial" panose="020B0604020202020204" pitchFamily="34" charset="0"/>
                  <a:cs typeface="Arial" panose="020B0604020202020204" pitchFamily="34" charset="0"/>
                </a:endParaRPr>
              </a:p>
            </p:txBody>
          </p:sp>
          <p:sp>
            <p:nvSpPr>
              <p:cNvPr id="51" name="Rectangle 50"/>
              <p:cNvSpPr/>
              <p:nvPr/>
            </p:nvSpPr>
            <p:spPr>
              <a:xfrm>
                <a:off x="5026857" y="1431925"/>
                <a:ext cx="3614223" cy="879973"/>
              </a:xfrm>
              <a:prstGeom prst="rect">
                <a:avLst/>
              </a:prstGeom>
              <a:noFill/>
              <a:ln>
                <a:solidFill>
                  <a:srgbClr val="009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pic>
          <p:nvPicPr>
            <p:cNvPr id="56" name="Picture 55"/>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037" t="17289" r="10925" b="29571"/>
            <a:stretch/>
          </p:blipFill>
          <p:spPr>
            <a:xfrm>
              <a:off x="5184436" y="3373977"/>
              <a:ext cx="958626" cy="644519"/>
            </a:xfrm>
            <a:prstGeom prst="rect">
              <a:avLst/>
            </a:prstGeom>
          </p:spPr>
        </p:pic>
        <p:sp>
          <p:nvSpPr>
            <p:cNvPr id="57" name="TextBox 56"/>
            <p:cNvSpPr txBox="1"/>
            <p:nvPr/>
          </p:nvSpPr>
          <p:spPr>
            <a:xfrm>
              <a:off x="7930355" y="3597458"/>
              <a:ext cx="1167797" cy="354150"/>
            </a:xfrm>
            <a:prstGeom prst="rect">
              <a:avLst/>
            </a:prstGeom>
            <a:noFill/>
          </p:spPr>
          <p:txBody>
            <a:bodyPr wrap="square" lIns="0" tIns="0" rIns="0" bIns="0" rtlCol="0">
              <a:normAutofit/>
            </a:bodyPr>
            <a:lstStyle/>
            <a:p>
              <a:pPr>
                <a:spcBef>
                  <a:spcPts val="900"/>
                </a:spcBef>
              </a:pPr>
              <a:r>
                <a:rPr lang="en-US" sz="1200" dirty="0">
                  <a:latin typeface="Arial" panose="020B0604020202020204" pitchFamily="34" charset="0"/>
                  <a:cs typeface="Arial" panose="020B0604020202020204" pitchFamily="34" charset="0"/>
                </a:rPr>
                <a:t>Type 3</a:t>
              </a:r>
              <a:r>
                <a:rPr lang="en-US" sz="1200" baseline="30000" dirty="0">
                  <a:latin typeface="Arial" panose="020B0604020202020204" pitchFamily="34" charset="0"/>
                  <a:cs typeface="Arial" panose="020B0604020202020204" pitchFamily="34" charset="0"/>
                </a:rPr>
                <a:t>2</a:t>
              </a:r>
              <a:endParaRPr lang="en-US" sz="1200" dirty="0">
                <a:latin typeface="Arial" panose="020B0604020202020204" pitchFamily="34" charset="0"/>
                <a:cs typeface="Arial" panose="020B0604020202020204" pitchFamily="34" charset="0"/>
              </a:endParaRPr>
            </a:p>
          </p:txBody>
        </p:sp>
        <p:sp>
          <p:nvSpPr>
            <p:cNvPr id="58" name="Rectangle 57"/>
            <p:cNvSpPr/>
            <p:nvPr/>
          </p:nvSpPr>
          <p:spPr>
            <a:xfrm>
              <a:off x="5022043" y="3256251"/>
              <a:ext cx="3614223" cy="879973"/>
            </a:xfrm>
            <a:prstGeom prst="rect">
              <a:avLst/>
            </a:prstGeom>
            <a:noFill/>
            <a:ln>
              <a:solidFill>
                <a:srgbClr val="009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sp>
        <p:nvSpPr>
          <p:cNvPr id="59" name="Shape 123"/>
          <p:cNvSpPr/>
          <p:nvPr/>
        </p:nvSpPr>
        <p:spPr>
          <a:xfrm flipV="1">
            <a:off x="6126480" y="3026575"/>
            <a:ext cx="392559" cy="2375"/>
          </a:xfrm>
          <a:prstGeom prst="line">
            <a:avLst/>
          </a:prstGeom>
          <a:noFill/>
          <a:ln w="38100" cap="flat">
            <a:solidFill>
              <a:srgbClr val="1394BB"/>
            </a:solidFill>
            <a:prstDash val="solid"/>
            <a:round/>
            <a:headEnd type="triangle" w="med" len="sm"/>
            <a:tailEnd type="triangle" w="med" len="sm"/>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endParaRPr>
          </a:p>
        </p:txBody>
      </p:sp>
      <p:sp>
        <p:nvSpPr>
          <p:cNvPr id="63" name="Shape 123"/>
          <p:cNvSpPr/>
          <p:nvPr/>
        </p:nvSpPr>
        <p:spPr>
          <a:xfrm flipV="1">
            <a:off x="6126479" y="3996861"/>
            <a:ext cx="392559" cy="2375"/>
          </a:xfrm>
          <a:prstGeom prst="line">
            <a:avLst/>
          </a:prstGeom>
          <a:noFill/>
          <a:ln w="38100" cap="flat">
            <a:solidFill>
              <a:srgbClr val="1394BB"/>
            </a:solidFill>
            <a:prstDash val="solid"/>
            <a:round/>
            <a:headEnd type="triangle" w="med" len="sm"/>
            <a:tailEnd type="triangle" w="med" len="sm"/>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panose="020B0604020202020204" pitchFamily="34" charset="0"/>
              <a:ea typeface="Helvetica" charset="0"/>
              <a:cs typeface="Arial" panose="020B0604020202020204" pitchFamily="34" charset="0"/>
            </a:endParaRPr>
          </a:p>
        </p:txBody>
      </p:sp>
      <p:sp>
        <p:nvSpPr>
          <p:cNvPr id="61"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p:txBody>
      </p:sp>
    </p:spTree>
    <p:extLst>
      <p:ext uri="{BB962C8B-B14F-4D97-AF65-F5344CB8AC3E}">
        <p14:creationId xmlns:p14="http://schemas.microsoft.com/office/powerpoint/2010/main" val="429188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267" y="274320"/>
            <a:ext cx="8598853" cy="777240"/>
          </a:xfrm>
        </p:spPr>
        <p:txBody>
          <a:bodyPr/>
          <a:lstStyle/>
          <a:p>
            <a:r>
              <a:rPr lang="en-US" dirty="0"/>
              <a:t>Hybrid cloud empowers life sciences companies with six game-changing enablers</a:t>
            </a:r>
          </a:p>
        </p:txBody>
      </p:sp>
      <p:sp>
        <p:nvSpPr>
          <p:cNvPr id="4" name="Rectangle 3"/>
          <p:cNvSpPr/>
          <p:nvPr/>
        </p:nvSpPr>
        <p:spPr>
          <a:xfrm>
            <a:off x="1587384" y="1426116"/>
            <a:ext cx="2403072" cy="461665"/>
          </a:xfrm>
          <a:prstGeom prst="rect">
            <a:avLst/>
          </a:prstGeom>
        </p:spPr>
        <p:txBody>
          <a:bodyPr wrap="square">
            <a:spAutoFit/>
          </a:bodyPr>
          <a:lstStyle/>
          <a:p>
            <a:pPr algn="r">
              <a:lnSpc>
                <a:spcPct val="100000"/>
              </a:lnSpc>
            </a:pPr>
            <a:r>
              <a:rPr lang="en-US" altLang="en-US" sz="1200" dirty="0">
                <a:latin typeface="Arial" panose="020B0604020202020204" pitchFamily="34" charset="0"/>
                <a:cs typeface="Arial" panose="020B0604020202020204" pitchFamily="34" charset="0"/>
              </a:rPr>
              <a:t>Shifts fixed to variable cost</a:t>
            </a:r>
          </a:p>
          <a:p>
            <a:pPr algn="r">
              <a:lnSpc>
                <a:spcPct val="100000"/>
              </a:lnSpc>
            </a:pPr>
            <a:r>
              <a:rPr lang="en-US" altLang="en-US" sz="1200" dirty="0">
                <a:latin typeface="Arial" panose="020B0604020202020204" pitchFamily="34" charset="0"/>
                <a:cs typeface="Arial" panose="020B0604020202020204" pitchFamily="34" charset="0"/>
              </a:rPr>
              <a:t>Pay as and when needed</a:t>
            </a:r>
          </a:p>
        </p:txBody>
      </p:sp>
      <p:sp>
        <p:nvSpPr>
          <p:cNvPr id="8" name="Rectangle 7"/>
          <p:cNvSpPr/>
          <p:nvPr/>
        </p:nvSpPr>
        <p:spPr>
          <a:xfrm>
            <a:off x="7105080" y="2224370"/>
            <a:ext cx="2095199" cy="461665"/>
          </a:xfrm>
          <a:prstGeom prst="rect">
            <a:avLst/>
          </a:prstGeom>
        </p:spPr>
        <p:txBody>
          <a:bodyPr wrap="square">
            <a:spAutoFit/>
          </a:bodyPr>
          <a:lstStyle/>
          <a:p>
            <a:pPr eaLnBrk="1" hangingPunct="1">
              <a:lnSpc>
                <a:spcPct val="100000"/>
              </a:lnSpc>
              <a:defRPr/>
            </a:pPr>
            <a:r>
              <a:rPr lang="en-US" sz="1200" dirty="0">
                <a:latin typeface="Arial" panose="020B0604020202020204" pitchFamily="34" charset="0"/>
                <a:cs typeface="Arial" panose="020B0604020202020204" pitchFamily="34" charset="0"/>
              </a:rPr>
              <a:t>Faster time to market</a:t>
            </a:r>
          </a:p>
          <a:p>
            <a:pPr eaLnBrk="1" hangingPunct="1">
              <a:lnSpc>
                <a:spcPct val="100000"/>
              </a:lnSpc>
              <a:defRPr/>
            </a:pPr>
            <a:r>
              <a:rPr lang="en-US" sz="1200" dirty="0">
                <a:latin typeface="Arial" panose="020B0604020202020204" pitchFamily="34" charset="0"/>
                <a:cs typeface="Arial" panose="020B0604020202020204" pitchFamily="34" charset="0"/>
              </a:rPr>
              <a:t>Supports experimentation</a:t>
            </a:r>
          </a:p>
        </p:txBody>
      </p:sp>
      <p:sp>
        <p:nvSpPr>
          <p:cNvPr id="10" name="Rectangle 9"/>
          <p:cNvSpPr/>
          <p:nvPr/>
        </p:nvSpPr>
        <p:spPr>
          <a:xfrm>
            <a:off x="4888984" y="4188549"/>
            <a:ext cx="2441832" cy="461665"/>
          </a:xfrm>
          <a:prstGeom prst="rect">
            <a:avLst/>
          </a:prstGeom>
        </p:spPr>
        <p:txBody>
          <a:bodyPr wrap="square">
            <a:spAutoFit/>
          </a:bodyPr>
          <a:lstStyle/>
          <a:p>
            <a:pPr eaLnBrk="1" hangingPunct="1">
              <a:lnSpc>
                <a:spcPct val="100000"/>
              </a:lnSpc>
              <a:defRPr/>
            </a:pPr>
            <a:r>
              <a:rPr lang="en-US" sz="1200" dirty="0">
                <a:latin typeface="Arial" panose="020B0604020202020204" pitchFamily="34" charset="0"/>
                <a:cs typeface="Arial" panose="020B0604020202020204" pitchFamily="34" charset="0"/>
              </a:rPr>
              <a:t>Expands product sophistication</a:t>
            </a:r>
          </a:p>
          <a:p>
            <a:pPr eaLnBrk="1" hangingPunct="1">
              <a:lnSpc>
                <a:spcPct val="100000"/>
              </a:lnSpc>
              <a:defRPr/>
            </a:pPr>
            <a:r>
              <a:rPr lang="en-US" sz="1200" dirty="0">
                <a:latin typeface="Arial" panose="020B0604020202020204" pitchFamily="34" charset="0"/>
                <a:cs typeface="Arial" panose="020B0604020202020204" pitchFamily="34" charset="0"/>
              </a:rPr>
              <a:t>Simpler for customers/users</a:t>
            </a:r>
          </a:p>
        </p:txBody>
      </p:sp>
      <p:sp>
        <p:nvSpPr>
          <p:cNvPr id="11" name="Rectangle 10"/>
          <p:cNvSpPr/>
          <p:nvPr/>
        </p:nvSpPr>
        <p:spPr>
          <a:xfrm>
            <a:off x="1918065" y="4188549"/>
            <a:ext cx="2072391" cy="461665"/>
          </a:xfrm>
          <a:prstGeom prst="rect">
            <a:avLst/>
          </a:prstGeom>
        </p:spPr>
        <p:txBody>
          <a:bodyPr wrap="square">
            <a:spAutoFit/>
          </a:bodyPr>
          <a:lstStyle/>
          <a:p>
            <a:pPr algn="r" eaLnBrk="1" hangingPunct="1">
              <a:lnSpc>
                <a:spcPct val="100000"/>
              </a:lnSpc>
              <a:defRPr/>
            </a:pPr>
            <a:r>
              <a:rPr lang="en-US" sz="1200" dirty="0">
                <a:latin typeface="Arial" panose="020B0604020202020204" pitchFamily="34" charset="0"/>
                <a:cs typeface="Arial" panose="020B0604020202020204" pitchFamily="34" charset="0"/>
              </a:rPr>
              <a:t>User defined experiences</a:t>
            </a:r>
          </a:p>
          <a:p>
            <a:pPr algn="r" eaLnBrk="1" hangingPunct="1">
              <a:lnSpc>
                <a:spcPct val="100000"/>
              </a:lnSpc>
              <a:defRPr/>
            </a:pPr>
            <a:r>
              <a:rPr lang="en-US" sz="1200" dirty="0">
                <a:latin typeface="Arial" panose="020B0604020202020204" pitchFamily="34" charset="0"/>
                <a:cs typeface="Arial" panose="020B0604020202020204" pitchFamily="34" charset="0"/>
              </a:rPr>
              <a:t>Increases relevance</a:t>
            </a:r>
          </a:p>
        </p:txBody>
      </p:sp>
      <p:sp>
        <p:nvSpPr>
          <p:cNvPr id="12" name="Rectangle 11"/>
          <p:cNvSpPr/>
          <p:nvPr/>
        </p:nvSpPr>
        <p:spPr>
          <a:xfrm>
            <a:off x="45720" y="2338685"/>
            <a:ext cx="1992173" cy="461665"/>
          </a:xfrm>
          <a:prstGeom prst="rect">
            <a:avLst/>
          </a:prstGeom>
        </p:spPr>
        <p:txBody>
          <a:bodyPr wrap="square">
            <a:spAutoFit/>
          </a:bodyPr>
          <a:lstStyle/>
          <a:p>
            <a:pPr algn="r" eaLnBrk="1" hangingPunct="1">
              <a:lnSpc>
                <a:spcPct val="100000"/>
              </a:lnSpc>
              <a:defRPr/>
            </a:pPr>
            <a:r>
              <a:rPr lang="en-US" sz="1200" dirty="0">
                <a:latin typeface="Arial" panose="020B0604020202020204" pitchFamily="34" charset="0"/>
                <a:cs typeface="Arial" panose="020B0604020202020204" pitchFamily="34" charset="0"/>
              </a:rPr>
              <a:t>New value nets</a:t>
            </a:r>
          </a:p>
          <a:p>
            <a:pPr algn="r" eaLnBrk="1" hangingPunct="1">
              <a:lnSpc>
                <a:spcPct val="100000"/>
              </a:lnSpc>
              <a:defRPr/>
            </a:pPr>
            <a:r>
              <a:rPr lang="en-US" sz="1200" dirty="0">
                <a:latin typeface="Arial" panose="020B0604020202020204" pitchFamily="34" charset="0"/>
                <a:cs typeface="Arial" panose="020B0604020202020204" pitchFamily="34" charset="0"/>
              </a:rPr>
              <a:t>Potential new businesses</a:t>
            </a:r>
          </a:p>
        </p:txBody>
      </p:sp>
      <p:sp>
        <p:nvSpPr>
          <p:cNvPr id="47" name="Rectangle 46"/>
          <p:cNvSpPr/>
          <p:nvPr/>
        </p:nvSpPr>
        <p:spPr>
          <a:xfrm>
            <a:off x="4888984" y="1426116"/>
            <a:ext cx="2832347" cy="461665"/>
          </a:xfrm>
          <a:prstGeom prst="rect">
            <a:avLst/>
          </a:prstGeom>
        </p:spPr>
        <p:txBody>
          <a:bodyPr wrap="square">
            <a:spAutoFit/>
          </a:bodyPr>
          <a:lstStyle/>
          <a:p>
            <a:pPr>
              <a:lnSpc>
                <a:spcPct val="100000"/>
              </a:lnSpc>
            </a:pPr>
            <a:r>
              <a:rPr lang="en-US" altLang="en-US" sz="1200" dirty="0">
                <a:latin typeface="Arial" panose="020B0604020202020204" pitchFamily="34" charset="0"/>
                <a:cs typeface="Arial" panose="020B0604020202020204" pitchFamily="34" charset="0"/>
              </a:rPr>
              <a:t>Provides limitless, cost-effective computing capacity to support growth</a:t>
            </a:r>
          </a:p>
        </p:txBody>
      </p:sp>
      <p:sp>
        <p:nvSpPr>
          <p:cNvPr id="32"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p:txBody>
      </p:sp>
      <p:grpSp>
        <p:nvGrpSpPr>
          <p:cNvPr id="46" name="Group 5"/>
          <p:cNvGrpSpPr>
            <a:grpSpLocks/>
          </p:cNvGrpSpPr>
          <p:nvPr/>
        </p:nvGrpSpPr>
        <p:grpSpPr bwMode="auto">
          <a:xfrm>
            <a:off x="1459076" y="1895868"/>
            <a:ext cx="6145006" cy="2254433"/>
            <a:chOff x="1783193" y="1811258"/>
            <a:chExt cx="8699396" cy="4008068"/>
          </a:xfrm>
        </p:grpSpPr>
        <p:sp>
          <p:nvSpPr>
            <p:cNvPr id="48" name="Cloud 47"/>
            <p:cNvSpPr/>
            <p:nvPr/>
          </p:nvSpPr>
          <p:spPr>
            <a:xfrm>
              <a:off x="2229275" y="2089043"/>
              <a:ext cx="7589428" cy="3322332"/>
            </a:xfrm>
            <a:prstGeom prst="cloud">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49" name="Group 3"/>
            <p:cNvGrpSpPr>
              <a:grpSpLocks/>
            </p:cNvGrpSpPr>
            <p:nvPr/>
          </p:nvGrpSpPr>
          <p:grpSpPr bwMode="auto">
            <a:xfrm>
              <a:off x="1783193" y="1811258"/>
              <a:ext cx="8699396" cy="4008068"/>
              <a:chOff x="1783193" y="1811258"/>
              <a:chExt cx="8699396" cy="4008068"/>
            </a:xfrm>
          </p:grpSpPr>
          <p:grpSp>
            <p:nvGrpSpPr>
              <p:cNvPr id="50" name="Group 58"/>
              <p:cNvGrpSpPr>
                <a:grpSpLocks/>
              </p:cNvGrpSpPr>
              <p:nvPr/>
            </p:nvGrpSpPr>
            <p:grpSpPr bwMode="auto">
              <a:xfrm>
                <a:off x="6756771" y="4463725"/>
                <a:ext cx="1401746" cy="1341314"/>
                <a:chOff x="2285644" y="1806052"/>
                <a:chExt cx="1056803" cy="959713"/>
              </a:xfrm>
            </p:grpSpPr>
            <p:sp>
              <p:nvSpPr>
                <p:cNvPr id="67" name="Oval 35"/>
                <p:cNvSpPr>
                  <a:spLocks noChangeArrowheads="1"/>
                </p:cNvSpPr>
                <p:nvPr/>
              </p:nvSpPr>
              <p:spPr bwMode="auto">
                <a:xfrm>
                  <a:off x="2285644" y="1806052"/>
                  <a:ext cx="1056803" cy="959713"/>
                </a:xfrm>
                <a:prstGeom prst="ellipse">
                  <a:avLst/>
                </a:prstGeom>
                <a:solidFill>
                  <a:srgbClr val="0070C0"/>
                </a:solidFill>
                <a:ln>
                  <a:noFill/>
                </a:ln>
                <a:effectLst/>
                <a:extLst>
                  <a:ext uri="{91240B29-F687-4f45-9708-019B960494DF}"/>
                  <a:ext uri="{AF507438-7753-43e0-B8FC-AC1667EBCBE1}"/>
                </a:extLst>
              </p:spPr>
              <p:txBody>
                <a:bodyPr wrap="none" lIns="0" tIns="0" rIns="0" bIns="0" anchor="ctr" anchorCtr="1"/>
                <a:lstStyle/>
                <a:p>
                  <a:pPr>
                    <a:defRPr/>
                  </a:pPr>
                  <a:endParaRPr lang="en-US" sz="1867" dirty="0">
                    <a:solidFill>
                      <a:schemeClr val="bg1"/>
                    </a:solidFill>
                    <a:latin typeface="Arial" charset="0"/>
                    <a:ea typeface="ＭＳ Ｐゴシック" charset="0"/>
                  </a:endParaRPr>
                </a:p>
              </p:txBody>
            </p:sp>
            <p:sp>
              <p:nvSpPr>
                <p:cNvPr id="68" name="TextBox 67"/>
                <p:cNvSpPr txBox="1"/>
                <p:nvPr/>
              </p:nvSpPr>
              <p:spPr>
                <a:xfrm>
                  <a:off x="2383921" y="1936137"/>
                  <a:ext cx="867703" cy="614672"/>
                </a:xfrm>
                <a:prstGeom prst="rect">
                  <a:avLst/>
                </a:prstGeom>
                <a:noFill/>
              </p:spPr>
              <p:txBody>
                <a:bodyPr lIns="0" tIns="121920" rIns="0" bIns="0">
                  <a:spAutoFit/>
                </a:bodyPr>
                <a:lstStyle/>
                <a:p>
                  <a:pPr algn="ctr">
                    <a:spcBef>
                      <a:spcPts val="1200"/>
                    </a:spcBef>
                    <a:defRPr/>
                  </a:pPr>
                  <a:r>
                    <a:rPr lang="en-US" sz="1300" dirty="0">
                      <a:solidFill>
                        <a:schemeClr val="bg1"/>
                      </a:solidFill>
                      <a:latin typeface="Arial" pitchFamily="34" charset="0"/>
                      <a:cs typeface="Arial" pitchFamily="34" charset="0"/>
                    </a:rPr>
                    <a:t>Masked complexity</a:t>
                  </a:r>
                </a:p>
              </p:txBody>
            </p:sp>
          </p:grpSp>
          <p:grpSp>
            <p:nvGrpSpPr>
              <p:cNvPr id="51" name="Group 23"/>
              <p:cNvGrpSpPr>
                <a:grpSpLocks/>
              </p:cNvGrpSpPr>
              <p:nvPr/>
            </p:nvGrpSpPr>
            <p:grpSpPr bwMode="auto">
              <a:xfrm>
                <a:off x="3921528" y="4448808"/>
                <a:ext cx="1379521" cy="1370518"/>
                <a:chOff x="2285674" y="1727978"/>
                <a:chExt cx="1056803" cy="980609"/>
              </a:xfrm>
            </p:grpSpPr>
            <p:sp>
              <p:nvSpPr>
                <p:cNvPr id="65" name="Oval 35"/>
                <p:cNvSpPr>
                  <a:spLocks noChangeArrowheads="1"/>
                </p:cNvSpPr>
                <p:nvPr/>
              </p:nvSpPr>
              <p:spPr bwMode="auto">
                <a:xfrm>
                  <a:off x="2285674" y="1748874"/>
                  <a:ext cx="1056803" cy="959713"/>
                </a:xfrm>
                <a:prstGeom prst="ellipse">
                  <a:avLst/>
                </a:prstGeom>
                <a:solidFill>
                  <a:srgbClr val="0070C0"/>
                </a:solidFill>
                <a:ln>
                  <a:noFill/>
                </a:ln>
                <a:effectLst/>
                <a:extLst>
                  <a:ext uri="{91240B29-F687-4f45-9708-019B960494DF}"/>
                  <a:ext uri="{AF507438-7753-43e0-B8FC-AC1667EBCBE1}"/>
                </a:extLst>
              </p:spPr>
              <p:txBody>
                <a:bodyPr wrap="none" lIns="0" tIns="0" rIns="0" bIns="0" anchor="ctr" anchorCtr="1"/>
                <a:lstStyle/>
                <a:p>
                  <a:pPr>
                    <a:defRPr/>
                  </a:pPr>
                  <a:endParaRPr lang="en-US" sz="1867" dirty="0">
                    <a:solidFill>
                      <a:schemeClr val="bg1"/>
                    </a:solidFill>
                    <a:latin typeface="Arial" charset="0"/>
                    <a:ea typeface="ＭＳ Ｐゴシック" charset="0"/>
                  </a:endParaRPr>
                </a:p>
              </p:txBody>
            </p:sp>
            <p:sp>
              <p:nvSpPr>
                <p:cNvPr id="66" name="TextBox 65"/>
                <p:cNvSpPr txBox="1"/>
                <p:nvPr/>
              </p:nvSpPr>
              <p:spPr>
                <a:xfrm>
                  <a:off x="2379314" y="1727978"/>
                  <a:ext cx="869522" cy="843707"/>
                </a:xfrm>
                <a:prstGeom prst="rect">
                  <a:avLst/>
                </a:prstGeom>
                <a:noFill/>
              </p:spPr>
              <p:txBody>
                <a:bodyPr lIns="0" tIns="121920" rIns="0" bIns="0">
                  <a:spAutoFit/>
                </a:bodyPr>
                <a:lstStyle/>
                <a:p>
                  <a:pPr algn="ctr">
                    <a:spcBef>
                      <a:spcPts val="1200"/>
                    </a:spcBef>
                    <a:defRPr/>
                  </a:pPr>
                  <a:r>
                    <a:rPr lang="en-US" sz="1300" dirty="0">
                      <a:solidFill>
                        <a:schemeClr val="bg1"/>
                      </a:solidFill>
                      <a:latin typeface="Arial" pitchFamily="34" charset="0"/>
                      <a:cs typeface="Arial" pitchFamily="34" charset="0"/>
                    </a:rPr>
                    <a:t>Context-driven variability</a:t>
                  </a:r>
                </a:p>
              </p:txBody>
            </p:sp>
          </p:grpSp>
          <p:grpSp>
            <p:nvGrpSpPr>
              <p:cNvPr id="52" name="Group 26"/>
              <p:cNvGrpSpPr>
                <a:grpSpLocks/>
              </p:cNvGrpSpPr>
              <p:nvPr/>
            </p:nvGrpSpPr>
            <p:grpSpPr bwMode="auto">
              <a:xfrm>
                <a:off x="1783193" y="3336703"/>
                <a:ext cx="1477944" cy="1341314"/>
                <a:chOff x="2285672" y="1748949"/>
                <a:chExt cx="1056803" cy="959713"/>
              </a:xfrm>
            </p:grpSpPr>
            <p:sp>
              <p:nvSpPr>
                <p:cNvPr id="63" name="Oval 35"/>
                <p:cNvSpPr>
                  <a:spLocks noChangeArrowheads="1"/>
                </p:cNvSpPr>
                <p:nvPr/>
              </p:nvSpPr>
              <p:spPr bwMode="auto">
                <a:xfrm>
                  <a:off x="2285672" y="1748949"/>
                  <a:ext cx="1056803" cy="959713"/>
                </a:xfrm>
                <a:prstGeom prst="ellipse">
                  <a:avLst/>
                </a:prstGeom>
                <a:solidFill>
                  <a:srgbClr val="0070C0"/>
                </a:solidFill>
                <a:ln>
                  <a:noFill/>
                </a:ln>
                <a:effectLst/>
                <a:extLst>
                  <a:ext uri="{91240B29-F687-4f45-9708-019B960494DF}"/>
                  <a:ext uri="{AF507438-7753-43e0-B8FC-AC1667EBCBE1}"/>
                </a:extLst>
              </p:spPr>
              <p:txBody>
                <a:bodyPr wrap="none" lIns="0" tIns="0" rIns="0" bIns="0" anchor="ctr" anchorCtr="1"/>
                <a:lstStyle/>
                <a:p>
                  <a:pPr>
                    <a:defRPr/>
                  </a:pPr>
                  <a:endParaRPr lang="en-US" sz="1867" dirty="0">
                    <a:solidFill>
                      <a:schemeClr val="bg1"/>
                    </a:solidFill>
                    <a:latin typeface="Arial" charset="0"/>
                    <a:ea typeface="ＭＳ Ｐゴシック" charset="0"/>
                  </a:endParaRPr>
                </a:p>
              </p:txBody>
            </p:sp>
            <p:sp>
              <p:nvSpPr>
                <p:cNvPr id="64" name="TextBox 63"/>
                <p:cNvSpPr txBox="1"/>
                <p:nvPr/>
              </p:nvSpPr>
              <p:spPr>
                <a:xfrm>
                  <a:off x="2318590" y="1844692"/>
                  <a:ext cx="990966" cy="614672"/>
                </a:xfrm>
                <a:prstGeom prst="rect">
                  <a:avLst/>
                </a:prstGeom>
                <a:noFill/>
              </p:spPr>
              <p:txBody>
                <a:bodyPr lIns="0" tIns="121920" rIns="0" bIns="0">
                  <a:spAutoFit/>
                </a:bodyPr>
                <a:lstStyle/>
                <a:p>
                  <a:pPr algn="ctr">
                    <a:spcBef>
                      <a:spcPts val="1200"/>
                    </a:spcBef>
                    <a:defRPr/>
                  </a:pPr>
                  <a:r>
                    <a:rPr lang="en-US" sz="1300" dirty="0">
                      <a:solidFill>
                        <a:schemeClr val="bg1"/>
                      </a:solidFill>
                      <a:latin typeface="Arial" pitchFamily="34" charset="0"/>
                      <a:cs typeface="Arial" pitchFamily="34" charset="0"/>
                    </a:rPr>
                    <a:t>Ecosystem connectivity</a:t>
                  </a:r>
                </a:p>
              </p:txBody>
            </p:sp>
          </p:grpSp>
          <p:grpSp>
            <p:nvGrpSpPr>
              <p:cNvPr id="53" name="Group 30"/>
              <p:cNvGrpSpPr>
                <a:grpSpLocks/>
              </p:cNvGrpSpPr>
              <p:nvPr/>
            </p:nvGrpSpPr>
            <p:grpSpPr bwMode="auto">
              <a:xfrm>
                <a:off x="9069731" y="3122411"/>
                <a:ext cx="1412858" cy="1342900"/>
                <a:chOff x="2285621" y="1748963"/>
                <a:chExt cx="1056803" cy="959713"/>
              </a:xfrm>
            </p:grpSpPr>
            <p:sp>
              <p:nvSpPr>
                <p:cNvPr id="61" name="Oval 35"/>
                <p:cNvSpPr>
                  <a:spLocks noChangeArrowheads="1"/>
                </p:cNvSpPr>
                <p:nvPr/>
              </p:nvSpPr>
              <p:spPr bwMode="auto">
                <a:xfrm>
                  <a:off x="2285621" y="1748963"/>
                  <a:ext cx="1056803" cy="959713"/>
                </a:xfrm>
                <a:prstGeom prst="ellipse">
                  <a:avLst/>
                </a:prstGeom>
                <a:solidFill>
                  <a:srgbClr val="0070C0"/>
                </a:solidFill>
                <a:ln>
                  <a:noFill/>
                </a:ln>
                <a:effectLst/>
                <a:extLst>
                  <a:ext uri="{91240B29-F687-4f45-9708-019B960494DF}"/>
                  <a:ext uri="{AF507438-7753-43e0-B8FC-AC1667EBCBE1}"/>
                </a:extLst>
              </p:spPr>
              <p:txBody>
                <a:bodyPr wrap="none" lIns="0" tIns="0" rIns="0" bIns="0" anchor="ctr" anchorCtr="1"/>
                <a:lstStyle/>
                <a:p>
                  <a:pPr>
                    <a:defRPr/>
                  </a:pPr>
                  <a:endParaRPr lang="en-US" sz="1867" dirty="0">
                    <a:solidFill>
                      <a:schemeClr val="bg1"/>
                    </a:solidFill>
                    <a:latin typeface="Arial" charset="0"/>
                    <a:ea typeface="ＭＳ Ｐゴシック" charset="0"/>
                  </a:endParaRPr>
                </a:p>
              </p:txBody>
            </p:sp>
            <p:sp>
              <p:nvSpPr>
                <p:cNvPr id="62" name="TextBox 61"/>
                <p:cNvSpPr txBox="1"/>
                <p:nvPr/>
              </p:nvSpPr>
              <p:spPr>
                <a:xfrm>
                  <a:off x="2338185" y="1830297"/>
                  <a:ext cx="990308" cy="613946"/>
                </a:xfrm>
                <a:prstGeom prst="rect">
                  <a:avLst/>
                </a:prstGeom>
                <a:noFill/>
              </p:spPr>
              <p:txBody>
                <a:bodyPr lIns="0" tIns="121920" rIns="0" bIns="0">
                  <a:spAutoFit/>
                </a:bodyPr>
                <a:lstStyle/>
                <a:p>
                  <a:pPr algn="ctr">
                    <a:spcBef>
                      <a:spcPts val="1200"/>
                    </a:spcBef>
                    <a:defRPr/>
                  </a:pPr>
                  <a:r>
                    <a:rPr lang="en-US" sz="1300" dirty="0">
                      <a:solidFill>
                        <a:schemeClr val="bg1"/>
                      </a:solidFill>
                      <a:latin typeface="Arial" pitchFamily="34" charset="0"/>
                      <a:cs typeface="Arial" pitchFamily="34" charset="0"/>
                    </a:rPr>
                    <a:t>Market adaptability</a:t>
                  </a:r>
                </a:p>
              </p:txBody>
            </p:sp>
          </p:grpSp>
          <p:grpSp>
            <p:nvGrpSpPr>
              <p:cNvPr id="54" name="Group 34"/>
              <p:cNvGrpSpPr>
                <a:grpSpLocks/>
              </p:cNvGrpSpPr>
              <p:nvPr/>
            </p:nvGrpSpPr>
            <p:grpSpPr bwMode="auto">
              <a:xfrm>
                <a:off x="6669458" y="1854115"/>
                <a:ext cx="1395396" cy="1361949"/>
                <a:chOff x="2285646" y="1749048"/>
                <a:chExt cx="1056804" cy="959713"/>
              </a:xfrm>
            </p:grpSpPr>
            <p:sp>
              <p:nvSpPr>
                <p:cNvPr id="59" name="Oval 58"/>
                <p:cNvSpPr>
                  <a:spLocks noChangeArrowheads="1"/>
                </p:cNvSpPr>
                <p:nvPr/>
              </p:nvSpPr>
              <p:spPr bwMode="auto">
                <a:xfrm>
                  <a:off x="2285646" y="1749048"/>
                  <a:ext cx="1056803" cy="959713"/>
                </a:xfrm>
                <a:prstGeom prst="ellipse">
                  <a:avLst/>
                </a:prstGeom>
                <a:solidFill>
                  <a:srgbClr val="0070C0"/>
                </a:solidFill>
                <a:ln>
                  <a:noFill/>
                </a:ln>
                <a:effectLst/>
                <a:extLst>
                  <a:ext uri="{91240B29-F687-4f45-9708-019B960494DF}"/>
                  <a:ext uri="{AF507438-7753-43e0-B8FC-AC1667EBCBE1}"/>
                </a:extLst>
              </p:spPr>
              <p:txBody>
                <a:bodyPr wrap="none" lIns="0" tIns="0" rIns="0" bIns="0" anchor="ctr" anchorCtr="1"/>
                <a:lstStyle/>
                <a:p>
                  <a:pPr>
                    <a:defRPr/>
                  </a:pPr>
                  <a:endParaRPr lang="en-US" sz="1867" dirty="0">
                    <a:solidFill>
                      <a:schemeClr val="bg1"/>
                    </a:solidFill>
                    <a:latin typeface="Arial" charset="0"/>
                    <a:ea typeface="ＭＳ Ｐゴシック" charset="0"/>
                  </a:endParaRPr>
                </a:p>
              </p:txBody>
            </p:sp>
            <p:sp>
              <p:nvSpPr>
                <p:cNvPr id="60" name="TextBox 59"/>
                <p:cNvSpPr txBox="1"/>
                <p:nvPr/>
              </p:nvSpPr>
              <p:spPr>
                <a:xfrm>
                  <a:off x="2351772" y="1857209"/>
                  <a:ext cx="990678" cy="605360"/>
                </a:xfrm>
                <a:prstGeom prst="rect">
                  <a:avLst/>
                </a:prstGeom>
                <a:noFill/>
              </p:spPr>
              <p:txBody>
                <a:bodyPr lIns="0" tIns="121920" rIns="0" bIns="0">
                  <a:spAutoFit/>
                </a:bodyPr>
                <a:lstStyle/>
                <a:p>
                  <a:pPr algn="ctr">
                    <a:spcBef>
                      <a:spcPts val="1200"/>
                    </a:spcBef>
                    <a:defRPr/>
                  </a:pPr>
                  <a:r>
                    <a:rPr lang="en-US" sz="1300" dirty="0">
                      <a:solidFill>
                        <a:schemeClr val="bg1"/>
                      </a:solidFill>
                      <a:latin typeface="Arial" pitchFamily="34" charset="0"/>
                      <a:cs typeface="Arial" pitchFamily="34" charset="0"/>
                    </a:rPr>
                    <a:t>Business scalability</a:t>
                  </a:r>
                </a:p>
              </p:txBody>
            </p:sp>
          </p:grpSp>
          <p:grpSp>
            <p:nvGrpSpPr>
              <p:cNvPr id="55" name="Group 37"/>
              <p:cNvGrpSpPr>
                <a:grpSpLocks/>
              </p:cNvGrpSpPr>
              <p:nvPr/>
            </p:nvGrpSpPr>
            <p:grpSpPr bwMode="auto">
              <a:xfrm>
                <a:off x="3899305" y="1811258"/>
                <a:ext cx="1401746" cy="1307979"/>
                <a:chOff x="2285670" y="1749049"/>
                <a:chExt cx="1056803" cy="959713"/>
              </a:xfrm>
            </p:grpSpPr>
            <p:sp>
              <p:nvSpPr>
                <p:cNvPr id="57" name="Oval 35"/>
                <p:cNvSpPr>
                  <a:spLocks noChangeArrowheads="1"/>
                </p:cNvSpPr>
                <p:nvPr/>
              </p:nvSpPr>
              <p:spPr bwMode="auto">
                <a:xfrm>
                  <a:off x="2285670" y="1749049"/>
                  <a:ext cx="1056803" cy="959713"/>
                </a:xfrm>
                <a:prstGeom prst="ellipse">
                  <a:avLst/>
                </a:prstGeom>
                <a:solidFill>
                  <a:srgbClr val="0070C0"/>
                </a:solidFill>
                <a:ln>
                  <a:noFill/>
                </a:ln>
                <a:effectLst/>
                <a:extLst>
                  <a:ext uri="{91240B29-F687-4f45-9708-019B960494DF}"/>
                  <a:ext uri="{AF507438-7753-43e0-B8FC-AC1667EBCBE1}"/>
                </a:extLst>
              </p:spPr>
              <p:txBody>
                <a:bodyPr wrap="none" lIns="0" tIns="0" rIns="0" bIns="0" anchor="ctr" anchorCtr="1"/>
                <a:lstStyle/>
                <a:p>
                  <a:pPr>
                    <a:defRPr/>
                  </a:pPr>
                  <a:endParaRPr lang="en-US" sz="1867" dirty="0">
                    <a:solidFill>
                      <a:schemeClr val="bg1"/>
                    </a:solidFill>
                    <a:latin typeface="Arial" charset="0"/>
                    <a:ea typeface="ＭＳ Ｐゴシック" charset="0"/>
                  </a:endParaRPr>
                </a:p>
              </p:txBody>
            </p:sp>
            <p:sp>
              <p:nvSpPr>
                <p:cNvPr id="58" name="TextBox 57"/>
                <p:cNvSpPr txBox="1"/>
                <p:nvPr/>
              </p:nvSpPr>
              <p:spPr>
                <a:xfrm>
                  <a:off x="2472047" y="1862839"/>
                  <a:ext cx="700800" cy="630338"/>
                </a:xfrm>
                <a:prstGeom prst="rect">
                  <a:avLst/>
                </a:prstGeom>
                <a:noFill/>
              </p:spPr>
              <p:txBody>
                <a:bodyPr wrap="square" lIns="0" tIns="121920" rIns="0" bIns="0">
                  <a:spAutoFit/>
                </a:bodyPr>
                <a:lstStyle/>
                <a:p>
                  <a:pPr algn="ctr">
                    <a:spcBef>
                      <a:spcPts val="1200"/>
                    </a:spcBef>
                    <a:defRPr/>
                  </a:pPr>
                  <a:r>
                    <a:rPr lang="en-US" sz="1300" dirty="0">
                      <a:solidFill>
                        <a:schemeClr val="bg1"/>
                      </a:solidFill>
                      <a:latin typeface="Arial" pitchFamily="34" charset="0"/>
                      <a:cs typeface="Arial" pitchFamily="34" charset="0"/>
                    </a:rPr>
                    <a:t>Cost flexibility</a:t>
                  </a:r>
                </a:p>
              </p:txBody>
            </p:sp>
          </p:grpSp>
          <p:sp>
            <p:nvSpPr>
              <p:cNvPr id="56" name="TextBox 55"/>
              <p:cNvSpPr txBox="1"/>
              <p:nvPr/>
            </p:nvSpPr>
            <p:spPr>
              <a:xfrm>
                <a:off x="4729569" y="3156142"/>
                <a:ext cx="2449483" cy="830185"/>
              </a:xfrm>
              <a:prstGeom prst="rect">
                <a:avLst/>
              </a:prstGeom>
              <a:noFill/>
            </p:spPr>
            <p:txBody>
              <a:bodyPr wrap="none">
                <a:spAutoFit/>
              </a:bodyPr>
              <a:lstStyle/>
              <a:p>
                <a:pPr algn="ctr">
                  <a:defRPr/>
                </a:pPr>
                <a:r>
                  <a:rPr lang="en-US" sz="2400" b="1" dirty="0">
                    <a:solidFill>
                      <a:schemeClr val="accent1">
                        <a:lumMod val="75000"/>
                      </a:schemeClr>
                    </a:solidFill>
                  </a:rPr>
                  <a:t>Hybrid Cloud</a:t>
                </a:r>
              </a:p>
              <a:p>
                <a:pPr algn="ctr">
                  <a:defRPr/>
                </a:pPr>
                <a:r>
                  <a:rPr lang="en-US" sz="2400" b="1" dirty="0">
                    <a:solidFill>
                      <a:schemeClr val="accent1">
                        <a:lumMod val="75000"/>
                      </a:schemeClr>
                    </a:solidFill>
                  </a:rPr>
                  <a:t>Business Enablers</a:t>
                </a:r>
              </a:p>
            </p:txBody>
          </p:sp>
        </p:grpSp>
      </p:grpSp>
    </p:spTree>
    <p:extLst>
      <p:ext uri="{BB962C8B-B14F-4D97-AF65-F5344CB8AC3E}">
        <p14:creationId xmlns:p14="http://schemas.microsoft.com/office/powerpoint/2010/main" val="165726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267" y="274320"/>
            <a:ext cx="8598853" cy="777240"/>
          </a:xfrm>
        </p:spPr>
        <p:txBody>
          <a:bodyPr/>
          <a:lstStyle/>
          <a:p>
            <a:r>
              <a:rPr lang="en-US" dirty="0"/>
              <a:t>Hybrid cloud reduces fixed IT costs by shifting expenses to variable, “pay-as-you-go” cost structures</a:t>
            </a:r>
          </a:p>
        </p:txBody>
      </p:sp>
      <p:sp>
        <p:nvSpPr>
          <p:cNvPr id="214" name="Rectangle 213"/>
          <p:cNvSpPr/>
          <p:nvPr/>
        </p:nvSpPr>
        <p:spPr>
          <a:xfrm>
            <a:off x="363317" y="1575452"/>
            <a:ext cx="3752533" cy="523220"/>
          </a:xfrm>
          <a:prstGeom prst="rect">
            <a:avLst/>
          </a:prstGeom>
        </p:spPr>
        <p:txBody>
          <a:bodyPr wrap="square" lIns="0" rIns="0">
            <a:spAutoFit/>
          </a:bodyPr>
          <a:lstStyle/>
          <a:p>
            <a:pPr algn="ctr" eaLnBrk="0" hangingPunct="0">
              <a:lnSpc>
                <a:spcPct val="100000"/>
              </a:lnSpc>
            </a:pPr>
            <a:r>
              <a:rPr lang="en-US" sz="1400" dirty="0">
                <a:latin typeface="Arial" panose="020B0604020202020204" pitchFamily="34" charset="0"/>
                <a:cs typeface="Arial" panose="020B0604020202020204" pitchFamily="34" charset="0"/>
              </a:rPr>
              <a:t>Life sciences firms deploy their operations through hybrid cloud, lowering </a:t>
            </a:r>
            <a:r>
              <a:rPr lang="en-US" sz="1400" dirty="0" err="1">
                <a:latin typeface="Arial" panose="020B0604020202020204" pitchFamily="34" charset="0"/>
                <a:cs typeface="Arial" panose="020B0604020202020204" pitchFamily="34" charset="0"/>
              </a:rPr>
              <a:t>CapEx</a:t>
            </a:r>
            <a:r>
              <a:rPr lang="en-US" sz="1400" dirty="0">
                <a:latin typeface="Arial" panose="020B0604020202020204" pitchFamily="34" charset="0"/>
                <a:cs typeface="Arial" panose="020B0604020202020204" pitchFamily="34" charset="0"/>
              </a:rPr>
              <a:t> </a:t>
            </a:r>
          </a:p>
        </p:txBody>
      </p:sp>
      <p:graphicFrame>
        <p:nvGraphicFramePr>
          <p:cNvPr id="215" name="Chart 36"/>
          <p:cNvGraphicFramePr>
            <a:graphicFrameLocks noChangeAspect="1"/>
          </p:cNvGraphicFramePr>
          <p:nvPr>
            <p:extLst>
              <p:ext uri="{D42A27DB-BD31-4B8C-83A1-F6EECF244321}">
                <p14:modId xmlns:p14="http://schemas.microsoft.com/office/powerpoint/2010/main" val="4086973789"/>
              </p:ext>
            </p:extLst>
          </p:nvPr>
        </p:nvGraphicFramePr>
        <p:xfrm>
          <a:off x="365760" y="2178416"/>
          <a:ext cx="3747989" cy="1506325"/>
        </p:xfrm>
        <a:graphic>
          <a:graphicData uri="http://schemas.openxmlformats.org/drawingml/2006/chart">
            <c:chart xmlns:c="http://schemas.openxmlformats.org/drawingml/2006/chart" xmlns:r="http://schemas.openxmlformats.org/officeDocument/2006/relationships" r:id="rId3"/>
          </a:graphicData>
        </a:graphic>
      </p:graphicFrame>
      <p:sp>
        <p:nvSpPr>
          <p:cNvPr id="216" name="TextBox 215"/>
          <p:cNvSpPr txBox="1"/>
          <p:nvPr/>
        </p:nvSpPr>
        <p:spPr>
          <a:xfrm>
            <a:off x="1645920" y="2527245"/>
            <a:ext cx="1325880" cy="738664"/>
          </a:xfrm>
          <a:prstGeom prst="rect">
            <a:avLst/>
          </a:prstGeom>
          <a:noFill/>
        </p:spPr>
        <p:txBody>
          <a:bodyPr wrap="square" lIns="0" tIns="0" rIns="0" bIns="0" rtlCol="0">
            <a:spAutoFit/>
          </a:bodyPr>
          <a:lstStyle/>
          <a:p>
            <a:pPr algn="ctr" eaLnBrk="0" hangingPunct="0">
              <a:lnSpc>
                <a:spcPct val="100000"/>
              </a:lnSpc>
            </a:pPr>
            <a:r>
              <a:rPr lang="en-US" sz="4800" dirty="0">
                <a:solidFill>
                  <a:srgbClr val="00B0DA"/>
                </a:solidFill>
                <a:latin typeface="Arial"/>
                <a:ea typeface="MS PGothic" panose="020B0600070205080204" pitchFamily="34" charset="-128"/>
                <a:cs typeface="Arial" pitchFamily="34" charset="0"/>
              </a:rPr>
              <a:t>58 </a:t>
            </a:r>
          </a:p>
        </p:txBody>
      </p:sp>
      <p:sp>
        <p:nvSpPr>
          <p:cNvPr id="217" name="TextBox 216"/>
          <p:cNvSpPr txBox="1"/>
          <p:nvPr/>
        </p:nvSpPr>
        <p:spPr>
          <a:xfrm>
            <a:off x="778925" y="3678144"/>
            <a:ext cx="3473450" cy="822960"/>
          </a:xfrm>
          <a:prstGeom prst="rect">
            <a:avLst/>
          </a:prstGeom>
          <a:noFill/>
        </p:spPr>
        <p:txBody>
          <a:bodyPr wrap="square" lIns="0" tIns="0" rIns="0" bIns="0" rtlCol="0" anchor="t">
            <a:normAutofit/>
          </a:bodyPr>
          <a:lstStyle/>
          <a:p>
            <a:pPr algn="ctr" eaLnBrk="0" hangingPunct="0">
              <a:lnSpc>
                <a:spcPct val="100000"/>
              </a:lnSpc>
              <a:spcBef>
                <a:spcPts val="900"/>
              </a:spcBef>
            </a:pPr>
            <a:r>
              <a:rPr lang="en-US" sz="1400" dirty="0">
                <a:latin typeface="Arial" panose="020B0604020202020204" pitchFamily="34" charset="0"/>
                <a:cs typeface="Arial" panose="020B0604020202020204" pitchFamily="34" charset="0"/>
              </a:rPr>
              <a:t>of life sciences executives believe that hybrid cloud helps them lower their total cost of technology ownership</a:t>
            </a:r>
            <a:r>
              <a:rPr lang="en-US" sz="1400" baseline="30000" dirty="0">
                <a:latin typeface="Arial" panose="020B0604020202020204" pitchFamily="34" charset="0"/>
                <a:cs typeface="Arial" panose="020B0604020202020204" pitchFamily="34" charset="0"/>
              </a:rPr>
              <a:t>1</a:t>
            </a:r>
            <a:endParaRPr lang="en-US" sz="1400" baseline="30000" dirty="0">
              <a:latin typeface="Arial" panose="020B0604020202020204" pitchFamily="34" charset="0"/>
              <a:ea typeface="MS PGothic" panose="020B0600070205080204" pitchFamily="34" charset="-128"/>
              <a:cs typeface="Arial" panose="020B0604020202020204" pitchFamily="34" charset="0"/>
            </a:endParaRPr>
          </a:p>
        </p:txBody>
      </p:sp>
      <p:sp>
        <p:nvSpPr>
          <p:cNvPr id="15" name="TextBox 14"/>
          <p:cNvSpPr txBox="1"/>
          <p:nvPr/>
        </p:nvSpPr>
        <p:spPr>
          <a:xfrm>
            <a:off x="4983480" y="2340073"/>
            <a:ext cx="3840481" cy="2106197"/>
          </a:xfrm>
          <a:prstGeom prst="rect">
            <a:avLst/>
          </a:prstGeom>
          <a:noFill/>
        </p:spPr>
        <p:txBody>
          <a:bodyPr wrap="square" lIns="0" tIns="0" rIns="0" bIns="0" rtlCol="0" anchor="t">
            <a:noAutofit/>
          </a:bodyPr>
          <a:lstStyle>
            <a:defPPr>
              <a:defRPr lang="en-US"/>
            </a:defPPr>
            <a:lvl1pPr eaLnBrk="0" hangingPunct="0">
              <a:spcBef>
                <a:spcPts val="600"/>
              </a:spcBef>
              <a:defRPr sz="1400">
                <a:latin typeface="Arial" panose="020B0604020202020204" pitchFamily="34" charset="0"/>
                <a:ea typeface="MS PGothic" panose="020B0600070205080204" pitchFamily="34" charset="-128"/>
              </a:defRPr>
            </a:lvl1pPr>
          </a:lstStyle>
          <a:p>
            <a:pPr>
              <a:lnSpc>
                <a:spcPct val="100000"/>
              </a:lnSpc>
            </a:pPr>
            <a:r>
              <a:rPr lang="en-US" dirty="0">
                <a:solidFill>
                  <a:schemeClr val="tx1"/>
                </a:solidFill>
              </a:rPr>
              <a:t>To aid clinical and research labs in analyzing genomics data more efficiently, </a:t>
            </a:r>
            <a:r>
              <a:rPr lang="en-US" dirty="0" err="1">
                <a:solidFill>
                  <a:schemeClr val="tx1"/>
                </a:solidFill>
              </a:rPr>
              <a:t>Bluebee</a:t>
            </a:r>
            <a:r>
              <a:rPr lang="en-US" dirty="0">
                <a:solidFill>
                  <a:schemeClr val="tx1"/>
                </a:solidFill>
              </a:rPr>
              <a:t> developed a cloud-based solution that accelerates data processing 134% faster than traditional processing solutions.  </a:t>
            </a:r>
          </a:p>
          <a:p>
            <a:pPr>
              <a:lnSpc>
                <a:spcPct val="100000"/>
              </a:lnSpc>
            </a:pPr>
            <a:r>
              <a:rPr lang="en-US" dirty="0" err="1">
                <a:solidFill>
                  <a:schemeClr val="tx1"/>
                </a:solidFill>
              </a:rPr>
              <a:t>Bluebee’s</a:t>
            </a:r>
            <a:r>
              <a:rPr lang="en-US" dirty="0">
                <a:solidFill>
                  <a:schemeClr val="tx1"/>
                </a:solidFill>
              </a:rPr>
              <a:t> cloud-based genomics analysis solution helps life science organizations speed up genetics data analysis, lower costs and produce results more quickly.</a:t>
            </a:r>
            <a:r>
              <a:rPr lang="en-US" dirty="0">
                <a:solidFill>
                  <a:schemeClr val="tx1"/>
                </a:solidFill>
                <a:cs typeface="Arial" panose="020B0604020202020204" pitchFamily="34" charset="0"/>
              </a:rPr>
              <a:t> </a:t>
            </a:r>
            <a:r>
              <a:rPr lang="en-US" baseline="30000" dirty="0">
                <a:solidFill>
                  <a:schemeClr val="tx1"/>
                </a:solidFill>
                <a:cs typeface="Arial" panose="020B0604020202020204" pitchFamily="34" charset="0"/>
              </a:rPr>
              <a:t>2</a:t>
            </a:r>
            <a:endParaRPr lang="en-US" altLang="en-US" dirty="0">
              <a:solidFill>
                <a:schemeClr val="tx1"/>
              </a:solidFill>
              <a:cs typeface="Arial" panose="020B0604020202020204" pitchFamily="34" charset="0"/>
            </a:endParaRPr>
          </a:p>
        </p:txBody>
      </p:sp>
      <p:sp>
        <p:nvSpPr>
          <p:cNvPr id="6" name="Arrow: Pentagon 5"/>
          <p:cNvSpPr/>
          <p:nvPr/>
        </p:nvSpPr>
        <p:spPr bwMode="auto">
          <a:xfrm>
            <a:off x="365760" y="1154430"/>
            <a:ext cx="2194560" cy="308610"/>
          </a:xfrm>
          <a:prstGeom prst="homePlate">
            <a:avLst/>
          </a:prstGeom>
          <a:solidFill>
            <a:srgbClr val="0090C4"/>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Cost flexibility</a:t>
            </a:r>
          </a:p>
        </p:txBody>
      </p:sp>
      <p:sp>
        <p:nvSpPr>
          <p:cNvPr id="16" name="TextBox 15"/>
          <p:cNvSpPr txBox="1"/>
          <p:nvPr/>
        </p:nvSpPr>
        <p:spPr>
          <a:xfrm>
            <a:off x="2057400" y="2297430"/>
            <a:ext cx="1325880" cy="738664"/>
          </a:xfrm>
          <a:prstGeom prst="rect">
            <a:avLst/>
          </a:prstGeom>
          <a:noFill/>
        </p:spPr>
        <p:txBody>
          <a:bodyPr wrap="square" lIns="0" tIns="0" rIns="0" bIns="0" rtlCol="0">
            <a:spAutoFit/>
          </a:bodyPr>
          <a:lstStyle/>
          <a:p>
            <a:pPr algn="ctr" eaLnBrk="0" hangingPunct="0">
              <a:lnSpc>
                <a:spcPct val="100000"/>
              </a:lnSpc>
            </a:pPr>
            <a:r>
              <a:rPr lang="en-US" sz="2400" baseline="30000" dirty="0">
                <a:solidFill>
                  <a:srgbClr val="1E8AFE"/>
                </a:solidFill>
                <a:latin typeface="Arial"/>
                <a:ea typeface="MS PGothic" panose="020B0600070205080204" pitchFamily="34" charset="-128"/>
                <a:cs typeface="Arial" pitchFamily="34" charset="0"/>
              </a:rPr>
              <a:t>%</a:t>
            </a:r>
            <a:r>
              <a:rPr lang="en-US" sz="4800" dirty="0">
                <a:solidFill>
                  <a:srgbClr val="00B0DA"/>
                </a:solidFill>
                <a:latin typeface="Arial"/>
                <a:ea typeface="MS PGothic" panose="020B0600070205080204" pitchFamily="34" charset="-128"/>
                <a:cs typeface="Arial" pitchFamily="34" charset="0"/>
              </a:rPr>
              <a:t> </a:t>
            </a:r>
          </a:p>
        </p:txBody>
      </p:sp>
      <p:sp>
        <p:nvSpPr>
          <p:cNvPr id="18" name="Text Box 16"/>
          <p:cNvSpPr txBox="1">
            <a:spLocks noChangeArrowheads="1"/>
          </p:cNvSpPr>
          <p:nvPr/>
        </p:nvSpPr>
        <p:spPr bwMode="auto">
          <a:xfrm>
            <a:off x="27537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See notes section</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240" y="1107683"/>
            <a:ext cx="2468880" cy="1070733"/>
          </a:xfrm>
          <a:prstGeom prst="rect">
            <a:avLst/>
          </a:prstGeom>
        </p:spPr>
      </p:pic>
    </p:spTree>
    <p:extLst>
      <p:ext uri="{BB962C8B-B14F-4D97-AF65-F5344CB8AC3E}">
        <p14:creationId xmlns:p14="http://schemas.microsoft.com/office/powerpoint/2010/main" val="676331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267" y="274320"/>
            <a:ext cx="8598853" cy="777240"/>
          </a:xfrm>
        </p:spPr>
        <p:txBody>
          <a:bodyPr/>
          <a:lstStyle/>
          <a:p>
            <a:r>
              <a:rPr lang="en-US" dirty="0"/>
              <a:t>Hybrid cloud enables life sciences firms to scale up efficiently</a:t>
            </a:r>
          </a:p>
        </p:txBody>
      </p:sp>
      <p:sp>
        <p:nvSpPr>
          <p:cNvPr id="14" name="Rectangle 13"/>
          <p:cNvSpPr/>
          <p:nvPr/>
        </p:nvSpPr>
        <p:spPr>
          <a:xfrm>
            <a:off x="461994" y="1575465"/>
            <a:ext cx="3697475" cy="523220"/>
          </a:xfrm>
          <a:prstGeom prst="rect">
            <a:avLst/>
          </a:prstGeom>
        </p:spPr>
        <p:txBody>
          <a:bodyPr wrap="square" lIns="0" rIns="0">
            <a:spAutoFit/>
          </a:bodyPr>
          <a:lstStyle/>
          <a:p>
            <a:pPr algn="ctr" eaLnBrk="0" hangingPunct="0">
              <a:lnSpc>
                <a:spcPct val="100000"/>
              </a:lnSpc>
            </a:pPr>
            <a:r>
              <a:rPr lang="en-US" sz="1400" dirty="0">
                <a:latin typeface="Arial" panose="020B0604020202020204" pitchFamily="34" charset="0"/>
                <a:cs typeface="Arial" panose="020B0604020202020204" pitchFamily="34" charset="0"/>
              </a:rPr>
              <a:t>Life sciences firms scale up their operations using hybrid cloud</a:t>
            </a:r>
          </a:p>
        </p:txBody>
      </p:sp>
      <p:graphicFrame>
        <p:nvGraphicFramePr>
          <p:cNvPr id="15" name="Chart 36"/>
          <p:cNvGraphicFramePr>
            <a:graphicFrameLocks noChangeAspect="1"/>
          </p:cNvGraphicFramePr>
          <p:nvPr>
            <p:extLst>
              <p:ext uri="{D42A27DB-BD31-4B8C-83A1-F6EECF244321}">
                <p14:modId xmlns:p14="http://schemas.microsoft.com/office/powerpoint/2010/main" val="2095455924"/>
              </p:ext>
            </p:extLst>
          </p:nvPr>
        </p:nvGraphicFramePr>
        <p:xfrm>
          <a:off x="411480" y="2171819"/>
          <a:ext cx="3747989" cy="1506325"/>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594994" y="3669030"/>
            <a:ext cx="3473450" cy="822960"/>
          </a:xfrm>
          <a:prstGeom prst="rect">
            <a:avLst/>
          </a:prstGeom>
          <a:noFill/>
        </p:spPr>
        <p:txBody>
          <a:bodyPr wrap="square" lIns="0" tIns="0" rIns="0" bIns="0" rtlCol="0" anchor="t">
            <a:normAutofit/>
          </a:bodyPr>
          <a:lstStyle/>
          <a:p>
            <a:pPr algn="ctr" eaLnBrk="0" hangingPunct="0">
              <a:lnSpc>
                <a:spcPct val="100000"/>
              </a:lnSpc>
              <a:spcBef>
                <a:spcPts val="900"/>
              </a:spcBef>
            </a:pPr>
            <a:r>
              <a:rPr lang="en-US" sz="1400" dirty="0">
                <a:latin typeface="Arial" panose="020B0604020202020204" pitchFamily="34" charset="0"/>
                <a:cs typeface="Arial" panose="020B0604020202020204" pitchFamily="34" charset="0"/>
              </a:rPr>
              <a:t>of life sciences executives say hybrid cloud enhances operational efficiencies</a:t>
            </a:r>
            <a:r>
              <a:rPr lang="en-US" sz="1400" baseline="30000" dirty="0">
                <a:latin typeface="Arial" panose="020B0604020202020204" pitchFamily="34" charset="0"/>
                <a:cs typeface="Arial" panose="020B0604020202020204" pitchFamily="34" charset="0"/>
              </a:rPr>
              <a:t>1</a:t>
            </a:r>
            <a:endParaRPr lang="en-US" sz="1400" baseline="30000" dirty="0">
              <a:latin typeface="Arial" panose="020B0604020202020204" pitchFamily="34" charset="0"/>
              <a:ea typeface="MS PGothic" panose="020B0600070205080204" pitchFamily="34" charset="-128"/>
              <a:cs typeface="Arial" panose="020B0604020202020204" pitchFamily="34" charset="0"/>
            </a:endParaRPr>
          </a:p>
        </p:txBody>
      </p:sp>
      <p:sp>
        <p:nvSpPr>
          <p:cNvPr id="19" name="TextBox 18"/>
          <p:cNvSpPr txBox="1"/>
          <p:nvPr/>
        </p:nvSpPr>
        <p:spPr>
          <a:xfrm>
            <a:off x="4644454" y="1987257"/>
            <a:ext cx="4133786" cy="2367573"/>
          </a:xfrm>
          <a:prstGeom prst="rect">
            <a:avLst/>
          </a:prstGeom>
          <a:noFill/>
        </p:spPr>
        <p:txBody>
          <a:bodyPr wrap="square" lIns="0" tIns="0" rIns="0" bIns="0" rtlCol="0" anchor="t">
            <a:noAutofit/>
          </a:bodyPr>
          <a:lstStyle>
            <a:defPPr>
              <a:defRPr lang="en-US"/>
            </a:defPPr>
            <a:lvl1pPr eaLnBrk="0" hangingPunct="0">
              <a:spcBef>
                <a:spcPts val="600"/>
              </a:spcBef>
              <a:defRPr sz="1400">
                <a:latin typeface="Arial" panose="020B0604020202020204" pitchFamily="34" charset="0"/>
                <a:ea typeface="MS PGothic" panose="020B0600070205080204" pitchFamily="34" charset="-128"/>
              </a:defRPr>
            </a:lvl1pPr>
          </a:lstStyle>
          <a:p>
            <a:pPr>
              <a:lnSpc>
                <a:spcPts val="1680"/>
              </a:lnSpc>
              <a:spcAft>
                <a:spcPts val="331"/>
              </a:spcAft>
              <a:defRPr lang="en-US"/>
            </a:pPr>
            <a:r>
              <a:rPr lang="en-US" dirty="0">
                <a:solidFill>
                  <a:schemeClr val="tx1"/>
                </a:solidFill>
                <a:cs typeface="Arial" panose="020B0604020202020204" pitchFamily="34" charset="0"/>
              </a:rPr>
              <a:t>In order to promote innovation and boost its competitiveness, Merck </a:t>
            </a:r>
            <a:r>
              <a:rPr lang="en-US" dirty="0" err="1">
                <a:solidFill>
                  <a:schemeClr val="tx1"/>
                </a:solidFill>
                <a:cs typeface="Arial" panose="020B0604020202020204" pitchFamily="34" charset="0"/>
              </a:rPr>
              <a:t>KGaA</a:t>
            </a:r>
            <a:r>
              <a:rPr lang="en-US" dirty="0">
                <a:solidFill>
                  <a:schemeClr val="tx1"/>
                </a:solidFill>
                <a:cs typeface="Arial" panose="020B0604020202020204" pitchFamily="34" charset="0"/>
              </a:rPr>
              <a:t>, the world’s oldest pharmaceutical and chemical company, used cloud-based technologies to collaboratively share observations, knowledge and expertise.</a:t>
            </a:r>
          </a:p>
          <a:p>
            <a:r>
              <a:rPr lang="en-US" dirty="0">
                <a:solidFill>
                  <a:schemeClr val="tx1"/>
                </a:solidFill>
                <a:cs typeface="Arial" panose="020B0604020202020204" pitchFamily="34" charset="0"/>
              </a:rPr>
              <a:t>Cloud-based interactions between employees globally revealed heretofore unrecognized experts and led to the launch of first-of-a-kind initiatives.  In addition, needed improvements to internal processes were identified, </a:t>
            </a:r>
            <a:r>
              <a:rPr lang="en-US" dirty="0">
                <a:solidFill>
                  <a:schemeClr val="tx1"/>
                </a:solidFill>
              </a:rPr>
              <a:t>enabling the firm to execute business-critical transformation.</a:t>
            </a:r>
            <a:r>
              <a:rPr lang="en-US" baseline="30000" dirty="0">
                <a:solidFill>
                  <a:schemeClr val="tx1"/>
                </a:solidFill>
                <a:cs typeface="Arial" panose="020B0604020202020204" pitchFamily="34" charset="0"/>
              </a:rPr>
              <a:t>2</a:t>
            </a:r>
            <a:endParaRPr lang="en-US" dirty="0">
              <a:solidFill>
                <a:schemeClr val="tx1"/>
              </a:solidFill>
            </a:endParaRPr>
          </a:p>
        </p:txBody>
      </p:sp>
      <p:sp>
        <p:nvSpPr>
          <p:cNvPr id="21" name="Arrow: Pentagon 20"/>
          <p:cNvSpPr/>
          <p:nvPr/>
        </p:nvSpPr>
        <p:spPr bwMode="auto">
          <a:xfrm>
            <a:off x="365760" y="1124694"/>
            <a:ext cx="2194560" cy="338345"/>
          </a:xfrm>
          <a:prstGeom prst="homePlate">
            <a:avLst/>
          </a:prstGeom>
          <a:solidFill>
            <a:srgbClr val="0090C4"/>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Business scalability</a:t>
            </a:r>
          </a:p>
        </p:txBody>
      </p:sp>
      <p:grpSp>
        <p:nvGrpSpPr>
          <p:cNvPr id="3" name="Group 2"/>
          <p:cNvGrpSpPr/>
          <p:nvPr/>
        </p:nvGrpSpPr>
        <p:grpSpPr>
          <a:xfrm>
            <a:off x="1668779" y="2289261"/>
            <a:ext cx="1760220" cy="986875"/>
            <a:chOff x="1851660" y="2289261"/>
            <a:chExt cx="1760220" cy="986875"/>
          </a:xfrm>
        </p:grpSpPr>
        <p:sp>
          <p:nvSpPr>
            <p:cNvPr id="16" name="TextBox 15"/>
            <p:cNvSpPr txBox="1"/>
            <p:nvPr/>
          </p:nvSpPr>
          <p:spPr>
            <a:xfrm>
              <a:off x="1851660" y="2537472"/>
              <a:ext cx="1325880" cy="738664"/>
            </a:xfrm>
            <a:prstGeom prst="rect">
              <a:avLst/>
            </a:prstGeom>
            <a:noFill/>
          </p:spPr>
          <p:txBody>
            <a:bodyPr wrap="square" lIns="0" tIns="0" rIns="0" bIns="0" rtlCol="0">
              <a:spAutoFit/>
            </a:bodyPr>
            <a:lstStyle/>
            <a:p>
              <a:pPr algn="ctr" eaLnBrk="0" hangingPunct="0">
                <a:lnSpc>
                  <a:spcPct val="100000"/>
                </a:lnSpc>
              </a:pPr>
              <a:r>
                <a:rPr lang="en-US" sz="4800" dirty="0">
                  <a:solidFill>
                    <a:srgbClr val="00B0DA"/>
                  </a:solidFill>
                  <a:latin typeface="Arial"/>
                  <a:ea typeface="MS PGothic" panose="020B0600070205080204" pitchFamily="34" charset="-128"/>
                  <a:cs typeface="Arial" pitchFamily="34" charset="0"/>
                </a:rPr>
                <a:t>46 </a:t>
              </a:r>
            </a:p>
          </p:txBody>
        </p:sp>
        <p:sp>
          <p:nvSpPr>
            <p:cNvPr id="24" name="TextBox 23"/>
            <p:cNvSpPr txBox="1"/>
            <p:nvPr/>
          </p:nvSpPr>
          <p:spPr>
            <a:xfrm>
              <a:off x="2286000" y="2289261"/>
              <a:ext cx="1325880" cy="738664"/>
            </a:xfrm>
            <a:prstGeom prst="rect">
              <a:avLst/>
            </a:prstGeom>
            <a:noFill/>
          </p:spPr>
          <p:txBody>
            <a:bodyPr wrap="square" lIns="0" tIns="0" rIns="0" bIns="0" rtlCol="0">
              <a:spAutoFit/>
            </a:bodyPr>
            <a:lstStyle/>
            <a:p>
              <a:pPr algn="ctr" eaLnBrk="0" hangingPunct="0">
                <a:lnSpc>
                  <a:spcPct val="100000"/>
                </a:lnSpc>
              </a:pPr>
              <a:r>
                <a:rPr lang="en-US" sz="2400" baseline="30000" dirty="0">
                  <a:solidFill>
                    <a:srgbClr val="1E8AFE"/>
                  </a:solidFill>
                  <a:latin typeface="Arial"/>
                  <a:ea typeface="MS PGothic" panose="020B0600070205080204" pitchFamily="34" charset="-128"/>
                  <a:cs typeface="Arial" pitchFamily="34" charset="0"/>
                </a:rPr>
                <a:t>%</a:t>
              </a:r>
              <a:r>
                <a:rPr lang="en-US" sz="4800" dirty="0">
                  <a:solidFill>
                    <a:srgbClr val="1E8AFE"/>
                  </a:solidFill>
                  <a:latin typeface="Arial"/>
                  <a:ea typeface="MS PGothic" panose="020B0600070205080204" pitchFamily="34" charset="-128"/>
                  <a:cs typeface="Arial" pitchFamily="34" charset="0"/>
                </a:rPr>
                <a:t> </a:t>
              </a:r>
            </a:p>
          </p:txBody>
        </p:sp>
      </p:grpSp>
      <p:sp>
        <p:nvSpPr>
          <p:cNvPr id="18"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See notes section</a:t>
            </a:r>
          </a:p>
        </p:txBody>
      </p:sp>
      <p:pic>
        <p:nvPicPr>
          <p:cNvPr id="5" name="Picture 4"/>
          <p:cNvPicPr>
            <a:picLocks noChangeAspect="1"/>
          </p:cNvPicPr>
          <p:nvPr/>
        </p:nvPicPr>
        <p:blipFill>
          <a:blip r:embed="rId4"/>
          <a:stretch>
            <a:fillRect/>
          </a:stretch>
        </p:blipFill>
        <p:spPr>
          <a:xfrm>
            <a:off x="5212080" y="1189492"/>
            <a:ext cx="2626141" cy="605077"/>
          </a:xfrm>
          <a:prstGeom prst="rect">
            <a:avLst/>
          </a:prstGeom>
        </p:spPr>
      </p:pic>
    </p:spTree>
    <p:extLst>
      <p:ext uri="{BB962C8B-B14F-4D97-AF65-F5344CB8AC3E}">
        <p14:creationId xmlns:p14="http://schemas.microsoft.com/office/powerpoint/2010/main" val="282579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267" y="274320"/>
            <a:ext cx="8598853" cy="777240"/>
          </a:xfrm>
        </p:spPr>
        <p:txBody>
          <a:bodyPr/>
          <a:lstStyle/>
          <a:p>
            <a:r>
              <a:rPr lang="en-US" dirty="0"/>
              <a:t>Hybrid cloud enables life sciences firms to be more agile and responsive to changing market needs</a:t>
            </a:r>
          </a:p>
        </p:txBody>
      </p:sp>
      <p:sp>
        <p:nvSpPr>
          <p:cNvPr id="14" name="Rectangle 13"/>
          <p:cNvSpPr/>
          <p:nvPr/>
        </p:nvSpPr>
        <p:spPr>
          <a:xfrm>
            <a:off x="274320" y="1597209"/>
            <a:ext cx="6595188" cy="307777"/>
          </a:xfrm>
          <a:prstGeom prst="rect">
            <a:avLst/>
          </a:prstGeom>
        </p:spPr>
        <p:txBody>
          <a:bodyPr wrap="square" lIns="0" rIns="0">
            <a:spAutoFit/>
          </a:bodyPr>
          <a:lstStyle/>
          <a:p>
            <a:pPr algn="ctr" eaLnBrk="0" hangingPunct="0">
              <a:lnSpc>
                <a:spcPct val="100000"/>
              </a:lnSpc>
            </a:pPr>
            <a:r>
              <a:rPr lang="en-US" sz="1400" dirty="0">
                <a:latin typeface="Arial" panose="020B0604020202020204" pitchFamily="34" charset="0"/>
                <a:cs typeface="Arial" panose="020B0604020202020204" pitchFamily="34" charset="0"/>
              </a:rPr>
              <a:t>Life sciences firms have become more responsive to customer requirements   </a:t>
            </a:r>
          </a:p>
        </p:txBody>
      </p:sp>
      <p:sp>
        <p:nvSpPr>
          <p:cNvPr id="20" name="TextBox 19"/>
          <p:cNvSpPr txBox="1"/>
          <p:nvPr/>
        </p:nvSpPr>
        <p:spPr>
          <a:xfrm>
            <a:off x="443176" y="2130105"/>
            <a:ext cx="8243625" cy="2320445"/>
          </a:xfrm>
          <a:prstGeom prst="rect">
            <a:avLst/>
          </a:prstGeom>
          <a:noFill/>
        </p:spPr>
        <p:txBody>
          <a:bodyPr wrap="square" lIns="0" tIns="0" rIns="0" bIns="0" rtlCol="0" anchor="t">
            <a:noAutofit/>
          </a:bodyPr>
          <a:lstStyle>
            <a:defPPr>
              <a:defRPr lang="en-US"/>
            </a:defPPr>
            <a:lvl1pPr eaLnBrk="0" hangingPunct="0">
              <a:spcBef>
                <a:spcPts val="600"/>
              </a:spcBef>
              <a:defRPr sz="1400">
                <a:latin typeface="Arial" panose="020B0604020202020204" pitchFamily="34" charset="0"/>
                <a:ea typeface="MS PGothic" panose="020B0600070205080204" pitchFamily="34" charset="-128"/>
              </a:defRPr>
            </a:lvl1pPr>
          </a:lstStyle>
          <a:p>
            <a:r>
              <a:rPr lang="en-US" dirty="0">
                <a:solidFill>
                  <a:schemeClr val="tx1"/>
                </a:solidFill>
                <a:latin typeface="Arial" charset="0"/>
                <a:cs typeface="Arial" charset="0"/>
              </a:rPr>
              <a:t>It can take months for patients with extremely rare diseases to get their conditions diagnosed.  Sadly for some, the identification comes too late. </a:t>
            </a:r>
            <a:r>
              <a:rPr lang="en-US" dirty="0">
                <a:solidFill>
                  <a:schemeClr val="tx1"/>
                </a:solidFill>
              </a:rPr>
              <a:t>As a startup company, Cloud Therapy needed a development platform with the building blocks to create easy access to large volumes of complex, unstructured data.</a:t>
            </a:r>
            <a:endParaRPr lang="en-US" dirty="0">
              <a:solidFill>
                <a:schemeClr val="tx1"/>
              </a:solidFill>
              <a:latin typeface="Arial" charset="0"/>
              <a:cs typeface="Arial" charset="0"/>
            </a:endParaRPr>
          </a:p>
          <a:p>
            <a:r>
              <a:rPr lang="en-US" dirty="0">
                <a:solidFill>
                  <a:schemeClr val="tx1"/>
                </a:solidFill>
                <a:latin typeface="Arial" charset="0"/>
                <a:cs typeface="Arial" charset="0"/>
              </a:rPr>
              <a:t>To accelerate the diagnosis of very rare conditions, Cloud Therapy is using cloud-based cognitive analytics that digests immense amounts of medical information. It </a:t>
            </a:r>
            <a:r>
              <a:rPr lang="en-US" dirty="0">
                <a:solidFill>
                  <a:schemeClr val="tx1"/>
                </a:solidFill>
              </a:rPr>
              <a:t>enables pharmaceutical companies and doctors to extract value from previously dark data, including several years’ worth of clinical studies, drug research and genomics data</a:t>
            </a:r>
            <a:endParaRPr lang="en-US" dirty="0">
              <a:solidFill>
                <a:schemeClr val="tx1"/>
              </a:solidFill>
              <a:latin typeface="Arial" charset="0"/>
              <a:cs typeface="Arial" charset="0"/>
            </a:endParaRPr>
          </a:p>
          <a:p>
            <a:r>
              <a:rPr lang="en-US" dirty="0">
                <a:solidFill>
                  <a:schemeClr val="tx1"/>
                </a:solidFill>
                <a:latin typeface="Arial" charset="0"/>
                <a:cs typeface="Arial" charset="0"/>
              </a:rPr>
              <a:t>Cloud Therapy expects to cut the time to an accurate diagnosis by 50%, enabling patients to get potentially life-saving therapy faster</a:t>
            </a:r>
            <a:r>
              <a:rPr lang="en-US" baseline="30000" dirty="0">
                <a:solidFill>
                  <a:schemeClr val="tx1"/>
                </a:solidFill>
                <a:cs typeface="Arial" panose="020B0604020202020204" pitchFamily="34" charset="0"/>
              </a:rPr>
              <a:t>1</a:t>
            </a:r>
            <a:endParaRPr lang="en-US" dirty="0">
              <a:solidFill>
                <a:schemeClr val="tx1"/>
              </a:solidFill>
              <a:latin typeface="Arial" charset="0"/>
              <a:cs typeface="Arial" charset="0"/>
            </a:endParaRPr>
          </a:p>
          <a:p>
            <a:r>
              <a:rPr lang="en-US" dirty="0">
                <a:solidFill>
                  <a:schemeClr val="tx1"/>
                </a:solidFill>
                <a:latin typeface="Arial" charset="0"/>
                <a:cs typeface="Arial" charset="0"/>
              </a:rPr>
              <a:t> </a:t>
            </a:r>
          </a:p>
        </p:txBody>
      </p:sp>
      <p:sp>
        <p:nvSpPr>
          <p:cNvPr id="19" name="Arrow: Pentagon 18"/>
          <p:cNvSpPr/>
          <p:nvPr/>
        </p:nvSpPr>
        <p:spPr bwMode="auto">
          <a:xfrm>
            <a:off x="365760" y="1124243"/>
            <a:ext cx="2194560" cy="338798"/>
          </a:xfrm>
          <a:prstGeom prst="homePlate">
            <a:avLst/>
          </a:prstGeom>
          <a:solidFill>
            <a:srgbClr val="0090C4"/>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Market adaptability</a:t>
            </a:r>
          </a:p>
        </p:txBody>
      </p:sp>
      <p:sp>
        <p:nvSpPr>
          <p:cNvPr id="16"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See notes section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8364" y="1189145"/>
            <a:ext cx="1645920" cy="547791"/>
          </a:xfrm>
          <a:prstGeom prst="rect">
            <a:avLst/>
          </a:prstGeom>
        </p:spPr>
      </p:pic>
    </p:spTree>
    <p:extLst>
      <p:ext uri="{BB962C8B-B14F-4D97-AF65-F5344CB8AC3E}">
        <p14:creationId xmlns:p14="http://schemas.microsoft.com/office/powerpoint/2010/main" val="1542550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267" y="274320"/>
            <a:ext cx="8598853" cy="777240"/>
          </a:xfrm>
        </p:spPr>
        <p:txBody>
          <a:bodyPr/>
          <a:lstStyle/>
          <a:p>
            <a:r>
              <a:rPr lang="en-US" dirty="0"/>
              <a:t>Hybrid cloud enables labs and life sciences companies to improve time to market </a:t>
            </a:r>
          </a:p>
        </p:txBody>
      </p:sp>
      <p:sp>
        <p:nvSpPr>
          <p:cNvPr id="19" name="Arrow: Pentagon 18"/>
          <p:cNvSpPr/>
          <p:nvPr/>
        </p:nvSpPr>
        <p:spPr bwMode="auto">
          <a:xfrm>
            <a:off x="365760" y="1124243"/>
            <a:ext cx="2194560" cy="338798"/>
          </a:xfrm>
          <a:prstGeom prst="homePlate">
            <a:avLst/>
          </a:prstGeom>
          <a:solidFill>
            <a:srgbClr val="0090C4"/>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Market adaptability</a:t>
            </a:r>
          </a:p>
        </p:txBody>
      </p:sp>
      <p:sp>
        <p:nvSpPr>
          <p:cNvPr id="16"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See notes section</a:t>
            </a:r>
          </a:p>
        </p:txBody>
      </p:sp>
      <p:sp>
        <p:nvSpPr>
          <p:cNvPr id="13" name="TextBox 12">
            <a:extLst>
              <a:ext uri="{FF2B5EF4-FFF2-40B4-BE49-F238E27FC236}">
                <a16:creationId xmlns:a16="http://schemas.microsoft.com/office/drawing/2014/main" id="{5394E2F0-26EF-41A8-BD8E-B03312E58992}"/>
              </a:ext>
            </a:extLst>
          </p:cNvPr>
          <p:cNvSpPr txBox="1"/>
          <p:nvPr/>
        </p:nvSpPr>
        <p:spPr>
          <a:xfrm>
            <a:off x="387538" y="2114550"/>
            <a:ext cx="3703320" cy="2320445"/>
          </a:xfrm>
          <a:prstGeom prst="rect">
            <a:avLst/>
          </a:prstGeom>
          <a:noFill/>
        </p:spPr>
        <p:txBody>
          <a:bodyPr wrap="square" lIns="0" tIns="0" rIns="0" bIns="0" rtlCol="0" anchor="t">
            <a:noAutofit/>
          </a:bodyPr>
          <a:lstStyle>
            <a:defPPr>
              <a:defRPr lang="en-US"/>
            </a:defPPr>
            <a:lvl1pPr eaLnBrk="0" hangingPunct="0">
              <a:spcBef>
                <a:spcPts val="600"/>
              </a:spcBef>
              <a:defRPr sz="1400">
                <a:latin typeface="Arial" panose="020B0604020202020204" pitchFamily="34" charset="0"/>
                <a:ea typeface="MS PGothic" panose="020B0600070205080204" pitchFamily="34" charset="-128"/>
              </a:defRPr>
            </a:lvl1pPr>
          </a:lstStyle>
          <a:p>
            <a:r>
              <a:rPr lang="en-US" dirty="0">
                <a:solidFill>
                  <a:schemeClr val="tx1"/>
                </a:solidFill>
              </a:rPr>
              <a:t>The client sought to standardize its business process documentation and planning as they were tasked to cutting their time to market to half. </a:t>
            </a:r>
          </a:p>
          <a:p>
            <a:r>
              <a:rPr lang="en-US" dirty="0">
                <a:solidFill>
                  <a:schemeClr val="tx1"/>
                </a:solidFill>
              </a:rPr>
              <a:t>They implemented IBM </a:t>
            </a:r>
            <a:r>
              <a:rPr lang="en-US" dirty="0" err="1">
                <a:solidFill>
                  <a:schemeClr val="tx1"/>
                </a:solidFill>
              </a:rPr>
              <a:t>Blueworks</a:t>
            </a:r>
            <a:r>
              <a:rPr lang="en-US" dirty="0">
                <a:solidFill>
                  <a:schemeClr val="tx1"/>
                </a:solidFill>
              </a:rPr>
              <a:t> Live and IBM Business Process Manager on a critical line of business project. It used the solution to provide a common framework for documenting and mapping processes throughout the organization. </a:t>
            </a:r>
          </a:p>
          <a:p>
            <a:r>
              <a:rPr lang="en-US" dirty="0">
                <a:solidFill>
                  <a:schemeClr val="tx1"/>
                </a:solidFill>
              </a:rPr>
              <a:t>The implementation allowed Six Sigma black belts working on solutions to achieve speed to market to collaborate with each other real time</a:t>
            </a:r>
            <a:r>
              <a:rPr lang="en-US" baseline="30000" dirty="0">
                <a:solidFill>
                  <a:schemeClr val="tx1"/>
                </a:solidFill>
                <a:cs typeface="Arial" panose="020B0604020202020204" pitchFamily="34" charset="0"/>
              </a:rPr>
              <a:t>1</a:t>
            </a:r>
            <a:endParaRPr lang="en-US" dirty="0">
              <a:solidFill>
                <a:schemeClr val="tx1"/>
              </a:solidFill>
              <a:latin typeface="Arial" charset="0"/>
              <a:cs typeface="Arial" charset="0"/>
            </a:endParaRPr>
          </a:p>
        </p:txBody>
      </p:sp>
      <p:sp>
        <p:nvSpPr>
          <p:cNvPr id="18" name="Rectangle 17">
            <a:extLst>
              <a:ext uri="{FF2B5EF4-FFF2-40B4-BE49-F238E27FC236}">
                <a16:creationId xmlns:a16="http://schemas.microsoft.com/office/drawing/2014/main" id="{73A90905-8E19-4D8C-B6F4-5A22094AC11F}"/>
              </a:ext>
            </a:extLst>
          </p:cNvPr>
          <p:cNvSpPr/>
          <p:nvPr/>
        </p:nvSpPr>
        <p:spPr>
          <a:xfrm>
            <a:off x="282709" y="1575917"/>
            <a:ext cx="3808149" cy="523220"/>
          </a:xfrm>
          <a:prstGeom prst="rect">
            <a:avLst/>
          </a:prstGeom>
        </p:spPr>
        <p:txBody>
          <a:bodyPr wrap="square" lIns="0" rIns="0">
            <a:spAutoFit/>
          </a:bodyPr>
          <a:lstStyle/>
          <a:p>
            <a:pPr algn="ctr" eaLnBrk="0" hangingPunct="0">
              <a:lnSpc>
                <a:spcPct val="100000"/>
              </a:lnSpc>
            </a:pPr>
            <a:r>
              <a:rPr lang="en-US" sz="1400" dirty="0">
                <a:latin typeface="Arial" panose="020B0604020202020204" pitchFamily="34" charset="0"/>
                <a:cs typeface="Arial" panose="020B0604020202020204" pitchFamily="34" charset="0"/>
              </a:rPr>
              <a:t>An American global pharmaceutical improves time to market </a:t>
            </a:r>
          </a:p>
        </p:txBody>
      </p:sp>
      <p:sp>
        <p:nvSpPr>
          <p:cNvPr id="21" name="TextBox 20">
            <a:extLst>
              <a:ext uri="{FF2B5EF4-FFF2-40B4-BE49-F238E27FC236}">
                <a16:creationId xmlns:a16="http://schemas.microsoft.com/office/drawing/2014/main" id="{50181BA3-0004-47E5-8ADC-43D32AB74FC0}"/>
              </a:ext>
            </a:extLst>
          </p:cNvPr>
          <p:cNvSpPr txBox="1"/>
          <p:nvPr/>
        </p:nvSpPr>
        <p:spPr>
          <a:xfrm>
            <a:off x="4937760" y="2114550"/>
            <a:ext cx="3703320" cy="2320445"/>
          </a:xfrm>
          <a:prstGeom prst="rect">
            <a:avLst/>
          </a:prstGeom>
          <a:noFill/>
        </p:spPr>
        <p:txBody>
          <a:bodyPr wrap="square" lIns="0" tIns="0" rIns="0" bIns="0" rtlCol="0" anchor="t">
            <a:noAutofit/>
          </a:bodyPr>
          <a:lstStyle>
            <a:defPPr>
              <a:defRPr lang="en-US"/>
            </a:defPPr>
            <a:lvl1pPr eaLnBrk="0" hangingPunct="0">
              <a:spcBef>
                <a:spcPts val="600"/>
              </a:spcBef>
              <a:defRPr sz="1400">
                <a:latin typeface="Arial" panose="020B0604020202020204" pitchFamily="34" charset="0"/>
                <a:ea typeface="MS PGothic" panose="020B0600070205080204" pitchFamily="34" charset="-128"/>
              </a:defRPr>
            </a:lvl1pPr>
          </a:lstStyle>
          <a:p>
            <a:r>
              <a:rPr lang="en-US" dirty="0">
                <a:solidFill>
                  <a:schemeClr val="tx1"/>
                </a:solidFill>
              </a:rPr>
              <a:t>Developing new treatments for farm animals is a complicated process and involves multiple compliance issues. A Laboratory wanted to double their sales to stay ahead of competition by 2020. They sought a solution to help streamline processes, such as its nonconformities process to achieve this. </a:t>
            </a:r>
          </a:p>
          <a:p>
            <a:r>
              <a:rPr lang="en-US" dirty="0">
                <a:solidFill>
                  <a:schemeClr val="tx1"/>
                </a:solidFill>
              </a:rPr>
              <a:t>IBM and HIPRA collaborated on the integration of IOT platform which is on IBM cloud with animal vaccination services. This technology allows the client to move forward in the development and innovation in the areas of research, production, marketing and sales of animal health vaccines</a:t>
            </a:r>
            <a:r>
              <a:rPr lang="en-US" baseline="30000" dirty="0">
                <a:solidFill>
                  <a:schemeClr val="tx1"/>
                </a:solidFill>
                <a:cs typeface="Arial" panose="020B0604020202020204" pitchFamily="34" charset="0"/>
              </a:rPr>
              <a:t>2</a:t>
            </a:r>
            <a:endParaRPr lang="en-US" dirty="0">
              <a:solidFill>
                <a:schemeClr val="tx1"/>
              </a:solidFill>
            </a:endParaRPr>
          </a:p>
          <a:p>
            <a:endParaRPr lang="en-US" dirty="0">
              <a:solidFill>
                <a:schemeClr val="tx1"/>
              </a:solidFill>
              <a:latin typeface="Arial" charset="0"/>
              <a:cs typeface="Arial" charset="0"/>
            </a:endParaRPr>
          </a:p>
        </p:txBody>
      </p:sp>
      <p:sp>
        <p:nvSpPr>
          <p:cNvPr id="25" name="Rectangle 24">
            <a:extLst>
              <a:ext uri="{FF2B5EF4-FFF2-40B4-BE49-F238E27FC236}">
                <a16:creationId xmlns:a16="http://schemas.microsoft.com/office/drawing/2014/main" id="{14310266-A26A-491C-AC2F-A9BCB307A24B}"/>
              </a:ext>
            </a:extLst>
          </p:cNvPr>
          <p:cNvSpPr/>
          <p:nvPr/>
        </p:nvSpPr>
        <p:spPr>
          <a:xfrm>
            <a:off x="4832931" y="1575917"/>
            <a:ext cx="3808149" cy="674031"/>
          </a:xfrm>
          <a:prstGeom prst="rect">
            <a:avLst/>
          </a:prstGeom>
        </p:spPr>
        <p:txBody>
          <a:bodyPr wrap="square" lIns="0" rIns="0">
            <a:spAutoFit/>
          </a:bodyPr>
          <a:lstStyle/>
          <a:p>
            <a:r>
              <a:rPr lang="en-US" sz="1400" dirty="0">
                <a:latin typeface="Arial" panose="020B0604020202020204" pitchFamily="34" charset="0"/>
                <a:cs typeface="Arial" panose="020B0604020202020204" pitchFamily="34" charset="0"/>
              </a:rPr>
              <a:t>A Spanish animal health company streamlines non-conformity processes from months to days</a:t>
            </a:r>
            <a:br>
              <a:rPr lang="en-US" sz="1400" dirty="0">
                <a:latin typeface="Arial" panose="020B0604020202020204" pitchFamily="34" charset="0"/>
                <a:cs typeface="Arial" panose="020B0604020202020204" pitchFamily="34" charset="0"/>
              </a:rPr>
            </a:b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558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267" y="274320"/>
            <a:ext cx="8598853" cy="777240"/>
          </a:xfrm>
        </p:spPr>
        <p:txBody>
          <a:bodyPr/>
          <a:lstStyle/>
          <a:p>
            <a:r>
              <a:rPr lang="en-US" dirty="0"/>
              <a:t>Hybrid cloud allows accelerated implementation of services through simpler processes</a:t>
            </a:r>
          </a:p>
        </p:txBody>
      </p:sp>
      <p:sp>
        <p:nvSpPr>
          <p:cNvPr id="14" name="Rectangle 13"/>
          <p:cNvSpPr/>
          <p:nvPr/>
        </p:nvSpPr>
        <p:spPr>
          <a:xfrm>
            <a:off x="362267" y="1755906"/>
            <a:ext cx="7314148" cy="307777"/>
          </a:xfrm>
          <a:prstGeom prst="rect">
            <a:avLst/>
          </a:prstGeom>
        </p:spPr>
        <p:txBody>
          <a:bodyPr wrap="square" lIns="0" rIns="0">
            <a:spAutoFit/>
          </a:bodyPr>
          <a:lstStyle/>
          <a:p>
            <a:pPr algn="ctr" eaLnBrk="0" hangingPunct="0">
              <a:lnSpc>
                <a:spcPct val="100000"/>
              </a:lnSpc>
            </a:pPr>
            <a:r>
              <a:rPr lang="en-US" sz="1400" dirty="0">
                <a:solidFill>
                  <a:schemeClr val="tx1"/>
                </a:solidFill>
                <a:latin typeface="Arial" panose="020B0604020202020204" pitchFamily="34" charset="0"/>
                <a:cs typeface="Arial" panose="020B0604020202020204" pitchFamily="34" charset="0"/>
              </a:rPr>
              <a:t>Life sciences firms are simplifying complex processes using cloud</a:t>
            </a:r>
          </a:p>
        </p:txBody>
      </p:sp>
      <p:sp>
        <p:nvSpPr>
          <p:cNvPr id="22" name="Arrow: Pentagon 21"/>
          <p:cNvSpPr/>
          <p:nvPr/>
        </p:nvSpPr>
        <p:spPr bwMode="auto">
          <a:xfrm>
            <a:off x="365760" y="1115973"/>
            <a:ext cx="2286000" cy="347067"/>
          </a:xfrm>
          <a:prstGeom prst="homePlate">
            <a:avLst/>
          </a:prstGeom>
          <a:solidFill>
            <a:srgbClr val="0090C4"/>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Masked complexity</a:t>
            </a:r>
          </a:p>
        </p:txBody>
      </p:sp>
      <p:sp>
        <p:nvSpPr>
          <p:cNvPr id="16"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See notes section</a:t>
            </a:r>
          </a:p>
        </p:txBody>
      </p:sp>
      <p:sp>
        <p:nvSpPr>
          <p:cNvPr id="27" name="TextBox 26"/>
          <p:cNvSpPr txBox="1"/>
          <p:nvPr/>
        </p:nvSpPr>
        <p:spPr>
          <a:xfrm>
            <a:off x="501699" y="2273465"/>
            <a:ext cx="8319988" cy="2375887"/>
          </a:xfrm>
          <a:prstGeom prst="rect">
            <a:avLst/>
          </a:prstGeom>
          <a:noFill/>
        </p:spPr>
        <p:txBody>
          <a:bodyPr wrap="square" lIns="0" tIns="0" rIns="0" bIns="0" rtlCol="0" anchor="t">
            <a:noAutofit/>
          </a:bodyPr>
          <a:lstStyle>
            <a:defPPr>
              <a:defRPr lang="en-US"/>
            </a:defPPr>
            <a:lvl1pPr eaLnBrk="0" hangingPunct="0">
              <a:spcBef>
                <a:spcPts val="600"/>
              </a:spcBef>
              <a:defRPr sz="1400">
                <a:latin typeface="Arial" panose="020B0604020202020204" pitchFamily="34" charset="0"/>
                <a:ea typeface="MS PGothic" panose="020B0600070205080204" pitchFamily="34" charset="-128"/>
              </a:defRPr>
            </a:lvl1pPr>
          </a:lstStyle>
          <a:p>
            <a:pPr eaLnBrk="1" hangingPunct="1">
              <a:lnSpc>
                <a:spcPts val="1680"/>
              </a:lnSpc>
            </a:pPr>
            <a:r>
              <a:rPr lang="en-US" altLang="en-US" dirty="0">
                <a:solidFill>
                  <a:schemeClr val="tx1"/>
                </a:solidFill>
                <a:cs typeface="Arial" panose="020B0604020202020204" pitchFamily="34" charset="0"/>
              </a:rPr>
              <a:t>NeuroInitiative’s mission is to speed the development of therapeutic drugs for treating Alzheimer’s and Parkinson’s diseases,</a:t>
            </a:r>
            <a:r>
              <a:rPr lang="en-US" dirty="0">
                <a:solidFill>
                  <a:schemeClr val="tx1"/>
                </a:solidFill>
              </a:rPr>
              <a:t> which together affect over 50 million people worldwide. There is currently no cure for either disease, and treatments only serve to mask the symptoms of disease, rather than stop the progressive degeneration</a:t>
            </a:r>
            <a:endParaRPr lang="en-US" altLang="en-US" dirty="0">
              <a:solidFill>
                <a:schemeClr val="tx1"/>
              </a:solidFill>
              <a:cs typeface="Arial" panose="020B0604020202020204" pitchFamily="34" charset="0"/>
            </a:endParaRPr>
          </a:p>
          <a:p>
            <a:pPr eaLnBrk="1" hangingPunct="1">
              <a:lnSpc>
                <a:spcPts val="1680"/>
              </a:lnSpc>
            </a:pPr>
            <a:r>
              <a:rPr lang="en-US" dirty="0">
                <a:solidFill>
                  <a:schemeClr val="tx1"/>
                </a:solidFill>
              </a:rPr>
              <a:t>To develop drugs faster and more cost-effectively, NeuroInitiative developed a cloud-based platform that mimics Alzheimer’s and Parkinson’s disease processes.  NeuroInitiative’s solution shrinks research timelines by providing researchers with a tool that allows them to test and potentially reject potential treatment solutions faster.</a:t>
            </a:r>
            <a:r>
              <a:rPr lang="en-US" baseline="30000" dirty="0">
                <a:solidFill>
                  <a:schemeClr val="tx1"/>
                </a:solidFill>
                <a:cs typeface="Arial" panose="020B0604020202020204" pitchFamily="34" charset="0"/>
              </a:rPr>
              <a:t>1</a:t>
            </a:r>
            <a:r>
              <a:rPr lang="en-US" altLang="en-US" dirty="0">
                <a:solidFill>
                  <a:schemeClr val="tx1"/>
                </a:solidFill>
                <a:cs typeface="Arial" panose="020B0604020202020204" pitchFamily="34" charset="0"/>
              </a:rPr>
              <a:t> </a:t>
            </a:r>
          </a:p>
        </p:txBody>
      </p:sp>
      <p:pic>
        <p:nvPicPr>
          <p:cNvPr id="4" name="Picture 3"/>
          <p:cNvPicPr>
            <a:picLocks noChangeAspect="1"/>
          </p:cNvPicPr>
          <p:nvPr/>
        </p:nvPicPr>
        <p:blipFill>
          <a:blip r:embed="rId3"/>
          <a:stretch>
            <a:fillRect/>
          </a:stretch>
        </p:blipFill>
        <p:spPr>
          <a:xfrm>
            <a:off x="6263640" y="1030818"/>
            <a:ext cx="2180491" cy="628384"/>
          </a:xfrm>
          <a:prstGeom prst="rect">
            <a:avLst/>
          </a:prstGeom>
        </p:spPr>
      </p:pic>
    </p:spTree>
    <p:extLst>
      <p:ext uri="{BB962C8B-B14F-4D97-AF65-F5344CB8AC3E}">
        <p14:creationId xmlns:p14="http://schemas.microsoft.com/office/powerpoint/2010/main" val="2053886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267" y="274320"/>
            <a:ext cx="8598853" cy="777240"/>
          </a:xfrm>
        </p:spPr>
        <p:txBody>
          <a:bodyPr/>
          <a:lstStyle/>
          <a:p>
            <a:r>
              <a:rPr lang="en-US" dirty="0"/>
              <a:t>Hybrid cloud facilitates customization of services</a:t>
            </a:r>
          </a:p>
        </p:txBody>
      </p:sp>
      <p:sp>
        <p:nvSpPr>
          <p:cNvPr id="14" name="Rectangle 13"/>
          <p:cNvSpPr/>
          <p:nvPr/>
        </p:nvSpPr>
        <p:spPr>
          <a:xfrm>
            <a:off x="594360" y="1575465"/>
            <a:ext cx="3227375" cy="523220"/>
          </a:xfrm>
          <a:prstGeom prst="rect">
            <a:avLst/>
          </a:prstGeom>
        </p:spPr>
        <p:txBody>
          <a:bodyPr wrap="square" lIns="0" rIns="0">
            <a:spAutoFit/>
          </a:bodyPr>
          <a:lstStyle/>
          <a:p>
            <a:pPr algn="ctr" eaLnBrk="0" hangingPunct="0">
              <a:lnSpc>
                <a:spcPct val="100000"/>
              </a:lnSpc>
            </a:pPr>
            <a:r>
              <a:rPr lang="en-US" sz="1400" dirty="0">
                <a:latin typeface="Arial" panose="020B0604020202020204" pitchFamily="34" charset="0"/>
                <a:cs typeface="Arial" panose="020B0604020202020204" pitchFamily="34" charset="0"/>
              </a:rPr>
              <a:t>Life sciences firms are using hybrid cloud to drive customization</a:t>
            </a:r>
          </a:p>
        </p:txBody>
      </p:sp>
      <p:graphicFrame>
        <p:nvGraphicFramePr>
          <p:cNvPr id="15" name="Chart 36"/>
          <p:cNvGraphicFramePr>
            <a:graphicFrameLocks noChangeAspect="1"/>
          </p:cNvGraphicFramePr>
          <p:nvPr>
            <p:extLst>
              <p:ext uri="{D42A27DB-BD31-4B8C-83A1-F6EECF244321}">
                <p14:modId xmlns:p14="http://schemas.microsoft.com/office/powerpoint/2010/main" val="205460318"/>
              </p:ext>
            </p:extLst>
          </p:nvPr>
        </p:nvGraphicFramePr>
        <p:xfrm>
          <a:off x="228600" y="2171819"/>
          <a:ext cx="3747989" cy="1506325"/>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457834" y="3669030"/>
            <a:ext cx="3473450" cy="822960"/>
          </a:xfrm>
          <a:prstGeom prst="rect">
            <a:avLst/>
          </a:prstGeom>
          <a:noFill/>
        </p:spPr>
        <p:txBody>
          <a:bodyPr wrap="square" lIns="0" tIns="0" rIns="0" bIns="0" rtlCol="0" anchor="t">
            <a:normAutofit/>
          </a:bodyPr>
          <a:lstStyle/>
          <a:p>
            <a:pPr algn="ctr" eaLnBrk="0" hangingPunct="0">
              <a:lnSpc>
                <a:spcPct val="100000"/>
              </a:lnSpc>
              <a:spcBef>
                <a:spcPts val="900"/>
              </a:spcBef>
            </a:pPr>
            <a:r>
              <a:rPr lang="en-US" sz="1400" dirty="0">
                <a:latin typeface="Arial" panose="020B0604020202020204" pitchFamily="34" charset="0"/>
                <a:cs typeface="Arial" panose="020B0604020202020204" pitchFamily="34" charset="0"/>
              </a:rPr>
              <a:t>of life sciences executives believe hybrid cloud enables them to meet customer expectations more readily</a:t>
            </a:r>
            <a:r>
              <a:rPr lang="en-US" sz="1400" baseline="30000" dirty="0">
                <a:latin typeface="Arial" panose="020B0604020202020204" pitchFamily="34" charset="0"/>
                <a:cs typeface="Arial" panose="020B0604020202020204" pitchFamily="34" charset="0"/>
              </a:rPr>
              <a:t>1</a:t>
            </a:r>
            <a:endParaRPr lang="en-US" sz="1400" baseline="30000" dirty="0">
              <a:latin typeface="Arial" panose="020B0604020202020204" pitchFamily="34" charset="0"/>
              <a:ea typeface="MS PGothic" panose="020B0600070205080204" pitchFamily="34" charset="-128"/>
              <a:cs typeface="Arial" panose="020B0604020202020204" pitchFamily="34" charset="0"/>
            </a:endParaRPr>
          </a:p>
        </p:txBody>
      </p:sp>
      <p:sp>
        <p:nvSpPr>
          <p:cNvPr id="19" name="Arrow: Pentagon 18"/>
          <p:cNvSpPr/>
          <p:nvPr/>
        </p:nvSpPr>
        <p:spPr bwMode="auto">
          <a:xfrm>
            <a:off x="365760" y="1124694"/>
            <a:ext cx="2697480" cy="338346"/>
          </a:xfrm>
          <a:prstGeom prst="homePlate">
            <a:avLst/>
          </a:prstGeom>
          <a:solidFill>
            <a:srgbClr val="0090C4"/>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1600" dirty="0">
                <a:solidFill>
                  <a:schemeClr val="bg1"/>
                </a:solidFill>
                <a:latin typeface="Arial" panose="020B0604020202020204" pitchFamily="34" charset="0"/>
                <a:cs typeface="Arial" panose="020B0604020202020204" pitchFamily="34" charset="0"/>
              </a:rPr>
              <a:t>C</a:t>
            </a: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ontext-driven variability</a:t>
            </a:r>
          </a:p>
        </p:txBody>
      </p:sp>
      <p:grpSp>
        <p:nvGrpSpPr>
          <p:cNvPr id="22" name="Group 21"/>
          <p:cNvGrpSpPr/>
          <p:nvPr/>
        </p:nvGrpSpPr>
        <p:grpSpPr>
          <a:xfrm>
            <a:off x="1485899" y="2289261"/>
            <a:ext cx="1760220" cy="986875"/>
            <a:chOff x="1851660" y="2289261"/>
            <a:chExt cx="1760220" cy="986875"/>
          </a:xfrm>
        </p:grpSpPr>
        <p:sp>
          <p:nvSpPr>
            <p:cNvPr id="23" name="TextBox 22"/>
            <p:cNvSpPr txBox="1"/>
            <p:nvPr/>
          </p:nvSpPr>
          <p:spPr>
            <a:xfrm>
              <a:off x="1851660" y="2537472"/>
              <a:ext cx="1325880" cy="738664"/>
            </a:xfrm>
            <a:prstGeom prst="rect">
              <a:avLst/>
            </a:prstGeom>
            <a:noFill/>
          </p:spPr>
          <p:txBody>
            <a:bodyPr wrap="square" lIns="0" tIns="0" rIns="0" bIns="0" rtlCol="0">
              <a:spAutoFit/>
            </a:bodyPr>
            <a:lstStyle/>
            <a:p>
              <a:pPr algn="ctr" eaLnBrk="0" hangingPunct="0">
                <a:lnSpc>
                  <a:spcPct val="100000"/>
                </a:lnSpc>
              </a:pPr>
              <a:r>
                <a:rPr lang="en-US" sz="4800" dirty="0">
                  <a:solidFill>
                    <a:srgbClr val="00B0DA"/>
                  </a:solidFill>
                  <a:latin typeface="Arial"/>
                  <a:ea typeface="MS PGothic" panose="020B0600070205080204" pitchFamily="34" charset="-128"/>
                  <a:cs typeface="Arial" pitchFamily="34" charset="0"/>
                </a:rPr>
                <a:t>46 </a:t>
              </a:r>
            </a:p>
          </p:txBody>
        </p:sp>
        <p:sp>
          <p:nvSpPr>
            <p:cNvPr id="24" name="TextBox 23"/>
            <p:cNvSpPr txBox="1"/>
            <p:nvPr/>
          </p:nvSpPr>
          <p:spPr>
            <a:xfrm>
              <a:off x="2286000" y="2289261"/>
              <a:ext cx="1325880" cy="738664"/>
            </a:xfrm>
            <a:prstGeom prst="rect">
              <a:avLst/>
            </a:prstGeom>
            <a:noFill/>
          </p:spPr>
          <p:txBody>
            <a:bodyPr wrap="square" lIns="0" tIns="0" rIns="0" bIns="0" rtlCol="0">
              <a:spAutoFit/>
            </a:bodyPr>
            <a:lstStyle/>
            <a:p>
              <a:pPr algn="ctr" eaLnBrk="0" hangingPunct="0">
                <a:lnSpc>
                  <a:spcPct val="100000"/>
                </a:lnSpc>
              </a:pPr>
              <a:r>
                <a:rPr lang="en-US" sz="2400" baseline="30000" dirty="0">
                  <a:solidFill>
                    <a:srgbClr val="1E8AFE"/>
                  </a:solidFill>
                  <a:latin typeface="Arial"/>
                  <a:ea typeface="MS PGothic" panose="020B0600070205080204" pitchFamily="34" charset="-128"/>
                  <a:cs typeface="Arial" pitchFamily="34" charset="0"/>
                </a:rPr>
                <a:t>%</a:t>
              </a:r>
              <a:r>
                <a:rPr lang="en-US" sz="4800" dirty="0">
                  <a:solidFill>
                    <a:srgbClr val="1E8AFE"/>
                  </a:solidFill>
                  <a:latin typeface="Arial"/>
                  <a:ea typeface="MS PGothic" panose="020B0600070205080204" pitchFamily="34" charset="-128"/>
                  <a:cs typeface="Arial" pitchFamily="34" charset="0"/>
                </a:rPr>
                <a:t> </a:t>
              </a:r>
            </a:p>
          </p:txBody>
        </p:sp>
      </p:grpSp>
      <p:sp>
        <p:nvSpPr>
          <p:cNvPr id="16"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See notes section</a:t>
            </a:r>
          </a:p>
        </p:txBody>
      </p:sp>
      <p:sp>
        <p:nvSpPr>
          <p:cNvPr id="20" name="TextBox 19"/>
          <p:cNvSpPr txBox="1"/>
          <p:nvPr/>
        </p:nvSpPr>
        <p:spPr>
          <a:xfrm>
            <a:off x="4572000" y="1828800"/>
            <a:ext cx="4142198" cy="2937510"/>
          </a:xfrm>
          <a:prstGeom prst="rect">
            <a:avLst/>
          </a:prstGeom>
          <a:noFill/>
        </p:spPr>
        <p:txBody>
          <a:bodyPr wrap="square" lIns="0" tIns="0" rIns="0" bIns="0" rtlCol="0" anchor="t">
            <a:noAutofit/>
          </a:bodyPr>
          <a:lstStyle>
            <a:defPPr>
              <a:defRPr lang="en-US"/>
            </a:defPPr>
            <a:lvl1pPr eaLnBrk="0" hangingPunct="0">
              <a:spcBef>
                <a:spcPts val="600"/>
              </a:spcBef>
              <a:defRPr sz="1400">
                <a:latin typeface="Arial" panose="020B0604020202020204" pitchFamily="34" charset="0"/>
                <a:ea typeface="MS PGothic" panose="020B0600070205080204" pitchFamily="34" charset="-128"/>
              </a:defRPr>
            </a:lvl1pPr>
          </a:lstStyle>
          <a:p>
            <a:pPr>
              <a:lnSpc>
                <a:spcPct val="100000"/>
              </a:lnSpc>
            </a:pPr>
            <a:endParaRPr lang="en-US" dirty="0">
              <a:solidFill>
                <a:schemeClr val="tx1"/>
              </a:solidFill>
            </a:endParaRPr>
          </a:p>
          <a:p>
            <a:pPr>
              <a:lnSpc>
                <a:spcPct val="100000"/>
              </a:lnSpc>
            </a:pPr>
            <a:r>
              <a:rPr lang="en-US" dirty="0">
                <a:solidFill>
                  <a:schemeClr val="tx1"/>
                </a:solidFill>
              </a:rPr>
              <a:t>Looking to boost compliance in elderly patients taking their prescribed medicines, Eisai is participating in a cloud that brings together physicians, caregivers, patients and their families to  collaborate on meeting patient goals by working together to successfully implement patient treatment plans. </a:t>
            </a:r>
          </a:p>
          <a:p>
            <a:pPr>
              <a:lnSpc>
                <a:spcPct val="100000"/>
              </a:lnSpc>
            </a:pPr>
            <a:r>
              <a:rPr lang="en-US" dirty="0">
                <a:solidFill>
                  <a:schemeClr val="tx1"/>
                </a:solidFill>
              </a:rPr>
              <a:t>Eisai expects this cloud solution to improve patients’ quality of life by helping facilitate long-term treatment of patients in their homes and enhancing the effectiveness and efficiency of patient treatment administration.</a:t>
            </a:r>
            <a:r>
              <a:rPr lang="en-US" baseline="30000" dirty="0">
                <a:solidFill>
                  <a:schemeClr val="tx1"/>
                </a:solidFill>
                <a:cs typeface="Arial" panose="020B0604020202020204" pitchFamily="34" charset="0"/>
              </a:rPr>
              <a:t>2</a:t>
            </a:r>
            <a:r>
              <a:rPr lang="en-US" dirty="0">
                <a:solidFill>
                  <a:schemeClr val="tx1"/>
                </a:solidFill>
                <a:latin typeface="Arial" charset="0"/>
                <a:cs typeface="Arial" charset="0"/>
              </a:rPr>
              <a:t> </a:t>
            </a:r>
            <a:endParaRPr lang="en-US" dirty="0">
              <a:solidFill>
                <a:schemeClr val="tx1"/>
              </a:solidFill>
            </a:endParaRPr>
          </a:p>
          <a:p>
            <a:pPr>
              <a:lnSpc>
                <a:spcPct val="100000"/>
              </a:lnSpc>
            </a:pPr>
            <a:endParaRPr lang="en-US" dirty="0">
              <a:solidFill>
                <a:schemeClr val="tx1"/>
              </a:solidFill>
            </a:endParaRPr>
          </a:p>
        </p:txBody>
      </p:sp>
      <p:pic>
        <p:nvPicPr>
          <p:cNvPr id="3" name="Picture 2"/>
          <p:cNvPicPr>
            <a:picLocks noChangeAspect="1"/>
          </p:cNvPicPr>
          <p:nvPr/>
        </p:nvPicPr>
        <p:blipFill rotWithShape="1">
          <a:blip r:embed="rId4"/>
          <a:srcRect t="20006" b="19993"/>
          <a:stretch/>
        </p:blipFill>
        <p:spPr>
          <a:xfrm>
            <a:off x="5349240" y="1051560"/>
            <a:ext cx="1996439" cy="959183"/>
          </a:xfrm>
          <a:prstGeom prst="rect">
            <a:avLst/>
          </a:prstGeom>
        </p:spPr>
      </p:pic>
    </p:spTree>
    <p:extLst>
      <p:ext uri="{BB962C8B-B14F-4D97-AF65-F5344CB8AC3E}">
        <p14:creationId xmlns:p14="http://schemas.microsoft.com/office/powerpoint/2010/main" val="2025236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357" y="331470"/>
            <a:ext cx="8653462" cy="580614"/>
          </a:xfrm>
        </p:spPr>
        <p:txBody>
          <a:bodyPr lIns="0" tIns="0" rIns="0" bIns="0"/>
          <a:lstStyle/>
          <a:p>
            <a:r>
              <a:rPr lang="en-GB" sz="2600" dirty="0">
                <a:solidFill>
                  <a:schemeClr val="tx1"/>
                </a:solidFill>
              </a:rPr>
              <a:t>IBV content usage guidelines</a:t>
            </a:r>
          </a:p>
        </p:txBody>
      </p:sp>
      <p:sp>
        <p:nvSpPr>
          <p:cNvPr id="4" name="Slide Number Placeholder 3"/>
          <p:cNvSpPr>
            <a:spLocks noGrp="1"/>
          </p:cNvSpPr>
          <p:nvPr>
            <p:ph type="sldNum" sz="quarter" idx="4"/>
          </p:nvPr>
        </p:nvSpPr>
        <p:spPr/>
        <p:txBody>
          <a:bodyPr/>
          <a:lstStyle/>
          <a:p>
            <a:pPr defTabSz="457189">
              <a:defRPr/>
            </a:pPr>
            <a:r>
              <a:rPr lang="en-US">
                <a:solidFill>
                  <a:prstClr val="white"/>
                </a:solidFill>
              </a:rPr>
              <a:t> Page </a:t>
            </a:r>
            <a:fld id="{2E9069DA-724B-4C56-9C3C-935D38E67ED4}" type="slidenum">
              <a:rPr lang="en-US" smtClean="0">
                <a:solidFill>
                  <a:prstClr val="white"/>
                </a:solidFill>
              </a:rPr>
              <a:pPr defTabSz="457189">
                <a:defRPr/>
              </a:pPr>
              <a:t>2</a:t>
            </a:fld>
            <a:endParaRPr lang="en-US" dirty="0">
              <a:solidFill>
                <a:prstClr val="white"/>
              </a:solidFill>
            </a:endParaRPr>
          </a:p>
        </p:txBody>
      </p:sp>
      <p:sp>
        <p:nvSpPr>
          <p:cNvPr id="5" name="Text Box 6"/>
          <p:cNvSpPr txBox="1">
            <a:spLocks noChangeArrowheads="1"/>
          </p:cNvSpPr>
          <p:nvPr/>
        </p:nvSpPr>
        <p:spPr bwMode="auto">
          <a:xfrm>
            <a:off x="458810" y="788670"/>
            <a:ext cx="8204200" cy="366712"/>
          </a:xfrm>
          <a:prstGeom prst="rect">
            <a:avLst/>
          </a:prstGeom>
          <a:noFill/>
          <a:ln w="9525">
            <a:noFill/>
            <a:miter lim="800000"/>
            <a:headEnd/>
            <a:tailEnd/>
          </a:ln>
        </p:spPr>
        <p:txBody>
          <a:bodyPr lIns="92075" tIns="46038" rIns="92075" bIns="46038" anchor="ctr" anchorCtr="1">
            <a:spAutoFit/>
          </a:bodyPr>
          <a:lstStyle/>
          <a:p>
            <a:pPr algn="ctr" eaLnBrk="0" hangingPunct="0">
              <a:lnSpc>
                <a:spcPct val="90000"/>
              </a:lnSpc>
              <a:spcBef>
                <a:spcPct val="50000"/>
              </a:spcBef>
              <a:buFont typeface="Wingdings" pitchFamily="2" charset="2"/>
              <a:buNone/>
            </a:pPr>
            <a:r>
              <a:rPr lang="en-US" sz="1800" b="1" dirty="0">
                <a:solidFill>
                  <a:srgbClr val="00B2EF"/>
                </a:solidFill>
              </a:rPr>
              <a:t>Protecting Intellectual Capital – an IBM Asset</a:t>
            </a:r>
          </a:p>
        </p:txBody>
      </p:sp>
      <p:sp>
        <p:nvSpPr>
          <p:cNvPr id="6" name="Rectangle 3"/>
          <p:cNvSpPr txBox="1">
            <a:spLocks noChangeArrowheads="1"/>
          </p:cNvSpPr>
          <p:nvPr/>
        </p:nvSpPr>
        <p:spPr bwMode="auto">
          <a:xfrm>
            <a:off x="671382" y="2449195"/>
            <a:ext cx="8013700" cy="291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mn-lt"/>
                <a:ea typeface="MS PGothic" pitchFamily="34" charset="-128"/>
                <a:cs typeface="+mn-cs"/>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mn-lt"/>
                <a:ea typeface="MS PGothic" pitchFamily="34" charset="-128"/>
              </a:defRPr>
            </a:lvl2pPr>
            <a:lvl3pPr marL="855663" indent="-173038" algn="l" rtl="0" eaLnBrk="0" fontAlgn="base" hangingPunct="0">
              <a:spcBef>
                <a:spcPct val="0"/>
              </a:spcBef>
              <a:spcAft>
                <a:spcPct val="0"/>
              </a:spcAft>
              <a:buClr>
                <a:schemeClr val="tx1"/>
              </a:buClr>
              <a:buChar char="•"/>
              <a:defRPr sz="1600">
                <a:solidFill>
                  <a:schemeClr val="tx1"/>
                </a:solidFill>
                <a:latin typeface="+mn-lt"/>
                <a:ea typeface="MS PGothic" pitchFamily="34" charset="-128"/>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MS PGothic" pitchFamily="34" charset="-128"/>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defRPr>
            </a:lvl5pPr>
            <a:lvl6pPr marL="1997075" indent="-163513" algn="l" rtl="0" fontAlgn="base">
              <a:spcBef>
                <a:spcPct val="20000"/>
              </a:spcBef>
              <a:spcAft>
                <a:spcPct val="0"/>
              </a:spcAft>
              <a:buClr>
                <a:schemeClr val="bg1"/>
              </a:buClr>
              <a:buChar char="»"/>
              <a:defRPr sz="1600">
                <a:solidFill>
                  <a:schemeClr val="bg1"/>
                </a:solidFill>
                <a:latin typeface="+mn-lt"/>
                <a:ea typeface="+mn-ea"/>
              </a:defRPr>
            </a:lvl6pPr>
            <a:lvl7pPr marL="2454275" indent="-163513" algn="l" rtl="0" fontAlgn="base">
              <a:spcBef>
                <a:spcPct val="20000"/>
              </a:spcBef>
              <a:spcAft>
                <a:spcPct val="0"/>
              </a:spcAft>
              <a:buClr>
                <a:schemeClr val="bg1"/>
              </a:buClr>
              <a:buChar char="»"/>
              <a:defRPr sz="1600">
                <a:solidFill>
                  <a:schemeClr val="bg1"/>
                </a:solidFill>
                <a:latin typeface="+mn-lt"/>
                <a:ea typeface="+mn-ea"/>
              </a:defRPr>
            </a:lvl7pPr>
            <a:lvl8pPr marL="2911475" indent="-163513" algn="l" rtl="0" fontAlgn="base">
              <a:spcBef>
                <a:spcPct val="20000"/>
              </a:spcBef>
              <a:spcAft>
                <a:spcPct val="0"/>
              </a:spcAft>
              <a:buClr>
                <a:schemeClr val="bg1"/>
              </a:buClr>
              <a:buChar char="»"/>
              <a:defRPr sz="1600">
                <a:solidFill>
                  <a:schemeClr val="bg1"/>
                </a:solidFill>
                <a:latin typeface="+mn-lt"/>
                <a:ea typeface="+mn-ea"/>
              </a:defRPr>
            </a:lvl8pPr>
            <a:lvl9pPr marL="3368675" indent="-163513" algn="l" rtl="0" fontAlgn="base">
              <a:spcBef>
                <a:spcPct val="20000"/>
              </a:spcBef>
              <a:spcAft>
                <a:spcPct val="0"/>
              </a:spcAft>
              <a:buClr>
                <a:schemeClr val="bg1"/>
              </a:buClr>
              <a:buChar char="»"/>
              <a:defRPr sz="1600">
                <a:solidFill>
                  <a:schemeClr val="bg1"/>
                </a:solidFill>
                <a:latin typeface="+mn-lt"/>
                <a:ea typeface="+mn-ea"/>
              </a:defRPr>
            </a:lvl9pPr>
          </a:lstStyle>
          <a:p>
            <a:pPr marL="168275" marR="0" lvl="0" indent="-168275" algn="l" defTabSz="914400" rtl="0" eaLnBrk="1" fontAlgn="base" latinLnBrk="0" hangingPunct="1">
              <a:lnSpc>
                <a:spcPct val="90000"/>
              </a:lnSpc>
              <a:spcBef>
                <a:spcPct val="50000"/>
              </a:spcBef>
              <a:spcAft>
                <a:spcPct val="0"/>
              </a:spcAft>
              <a:buClr>
                <a:srgbClr val="000000"/>
              </a:buClr>
              <a:buSzTx/>
              <a:buFont typeface="Wingdings" pitchFamily="2" charset="2"/>
              <a:buChar char="§"/>
              <a:tabLst/>
              <a:defRPr/>
            </a:pPr>
            <a:r>
              <a:rPr kumimoji="0" lang="en-US" sz="1200" b="1" i="0" u="none" strike="noStrike" kern="0" cap="none" spc="0" normalizeH="0" baseline="0" noProof="0" dirty="0">
                <a:ln>
                  <a:noFill/>
                </a:ln>
                <a:solidFill>
                  <a:srgbClr val="000000"/>
                </a:solidFill>
                <a:effectLst/>
                <a:uLnTx/>
                <a:uFillTx/>
                <a:latin typeface="Arial"/>
                <a:ea typeface="MS PGothic" pitchFamily="34" charset="-128"/>
                <a:cs typeface="+mn-cs"/>
              </a:rPr>
              <a:t>Can</a:t>
            </a:r>
            <a:r>
              <a:rPr kumimoji="0" lang="en-US" sz="1200" b="0" i="0" u="none" strike="noStrike" kern="0" cap="none" spc="0" normalizeH="0" baseline="0" noProof="0" dirty="0">
                <a:ln>
                  <a:noFill/>
                </a:ln>
                <a:solidFill>
                  <a:srgbClr val="000000"/>
                </a:solidFill>
                <a:effectLst/>
                <a:uLnTx/>
                <a:uFillTx/>
                <a:latin typeface="Arial"/>
                <a:ea typeface="MS PGothic" pitchFamily="34" charset="-128"/>
                <a:cs typeface="+mn-cs"/>
              </a:rPr>
              <a:t> be presented to individual clients as part of your selling efforts</a:t>
            </a:r>
          </a:p>
          <a:p>
            <a:pPr marL="168275" marR="0" lvl="0" indent="-168275" algn="l" defTabSz="914400" rtl="0" eaLnBrk="1" fontAlgn="base" latinLnBrk="0" hangingPunct="1">
              <a:lnSpc>
                <a:spcPct val="90000"/>
              </a:lnSpc>
              <a:spcBef>
                <a:spcPct val="50000"/>
              </a:spcBef>
              <a:spcAft>
                <a:spcPct val="0"/>
              </a:spcAft>
              <a:buClr>
                <a:srgbClr val="000000"/>
              </a:buClr>
              <a:buSzTx/>
              <a:buFont typeface="Wingdings" pitchFamily="2" charset="2"/>
              <a:buChar char="§"/>
              <a:tabLst/>
              <a:defRPr/>
            </a:pPr>
            <a:r>
              <a:rPr kumimoji="0" lang="en-US" sz="1200" b="1" i="0" u="none" strike="noStrike" kern="0" cap="none" spc="0" normalizeH="0" baseline="0" noProof="0" dirty="0">
                <a:ln>
                  <a:noFill/>
                </a:ln>
                <a:solidFill>
                  <a:srgbClr val="000000"/>
                </a:solidFill>
                <a:effectLst/>
                <a:uLnTx/>
                <a:uFillTx/>
                <a:latin typeface="Arial"/>
                <a:ea typeface="MS PGothic" pitchFamily="34" charset="-128"/>
                <a:cs typeface="+mn-cs"/>
              </a:rPr>
              <a:t>Can</a:t>
            </a:r>
            <a:r>
              <a:rPr kumimoji="0" lang="en-US" sz="1200" b="0" i="0" u="none" strike="noStrike" kern="0" cap="none" spc="0" normalizeH="0" baseline="0" noProof="0" dirty="0">
                <a:ln>
                  <a:noFill/>
                </a:ln>
                <a:solidFill>
                  <a:srgbClr val="000000"/>
                </a:solidFill>
                <a:effectLst/>
                <a:uLnTx/>
                <a:uFillTx/>
                <a:latin typeface="Arial"/>
                <a:ea typeface="MS PGothic" pitchFamily="34" charset="-128"/>
                <a:cs typeface="+mn-cs"/>
              </a:rPr>
              <a:t> be used with individual clients as part of your engagement delivery efforts</a:t>
            </a:r>
          </a:p>
          <a:p>
            <a:pPr marL="168275" marR="0" lvl="0" indent="-168275" algn="l" defTabSz="914400" rtl="0" eaLnBrk="1" fontAlgn="base" latinLnBrk="0" hangingPunct="1">
              <a:lnSpc>
                <a:spcPct val="90000"/>
              </a:lnSpc>
              <a:spcBef>
                <a:spcPct val="50000"/>
              </a:spcBef>
              <a:spcAft>
                <a:spcPct val="0"/>
              </a:spcAft>
              <a:buClr>
                <a:srgbClr val="000000"/>
              </a:buClr>
              <a:buSzTx/>
              <a:buFont typeface="Wingdings" pitchFamily="2" charset="2"/>
              <a:buChar char="§"/>
              <a:tabLst/>
              <a:defRPr/>
            </a:pPr>
            <a:r>
              <a:rPr kumimoji="0" lang="en-US" sz="1200" b="1" i="0" u="none" strike="noStrike" kern="0" cap="none" spc="0" normalizeH="0" baseline="0" noProof="0" dirty="0">
                <a:ln>
                  <a:noFill/>
                </a:ln>
                <a:solidFill>
                  <a:srgbClr val="000000"/>
                </a:solidFill>
                <a:effectLst/>
                <a:uLnTx/>
                <a:uFillTx/>
                <a:latin typeface="Arial"/>
                <a:ea typeface="MS PGothic" pitchFamily="34" charset="-128"/>
                <a:cs typeface="+mn-cs"/>
              </a:rPr>
              <a:t>Can </a:t>
            </a:r>
            <a:r>
              <a:rPr kumimoji="0" lang="en-US" sz="1200" b="0" i="0" u="none" strike="noStrike" kern="0" cap="none" spc="0" normalizeH="0" baseline="0" noProof="0" dirty="0">
                <a:ln>
                  <a:noFill/>
                </a:ln>
                <a:solidFill>
                  <a:srgbClr val="000000"/>
                </a:solidFill>
                <a:effectLst/>
                <a:uLnTx/>
                <a:uFillTx/>
                <a:latin typeface="Arial"/>
                <a:ea typeface="MS PGothic" pitchFamily="34" charset="-128"/>
                <a:cs typeface="+mn-cs"/>
              </a:rPr>
              <a:t>be left with customers in hard or soft copy (preferably in a non-editable form) on request, with reference to the copyright nature of the content</a:t>
            </a:r>
          </a:p>
          <a:p>
            <a:pPr marL="168275" marR="0" lvl="0" indent="-168275" algn="l" defTabSz="914400" rtl="0" eaLnBrk="1" fontAlgn="base" latinLnBrk="0" hangingPunct="1">
              <a:lnSpc>
                <a:spcPct val="90000"/>
              </a:lnSpc>
              <a:spcBef>
                <a:spcPct val="50000"/>
              </a:spcBef>
              <a:spcAft>
                <a:spcPct val="0"/>
              </a:spcAft>
              <a:buClr>
                <a:srgbClr val="000000"/>
              </a:buClr>
              <a:buSzTx/>
              <a:buFont typeface="Wingdings" pitchFamily="2" charset="2"/>
              <a:buChar char="§"/>
              <a:tabLst/>
              <a:defRPr/>
            </a:pPr>
            <a:r>
              <a:rPr kumimoji="0" lang="en-US" sz="1200" b="1" i="1" u="none" strike="noStrike" kern="0" cap="none" spc="0" normalizeH="0" baseline="0" noProof="0" dirty="0">
                <a:ln>
                  <a:noFill/>
                </a:ln>
                <a:solidFill>
                  <a:srgbClr val="000000"/>
                </a:solidFill>
                <a:effectLst/>
                <a:uLnTx/>
                <a:uFillTx/>
                <a:latin typeface="Arial"/>
                <a:ea typeface="MS PGothic" pitchFamily="34" charset="-128"/>
                <a:cs typeface="+mn-cs"/>
              </a:rPr>
              <a:t>Cannot</a:t>
            </a:r>
            <a:r>
              <a:rPr kumimoji="0" lang="en-US" sz="1200" b="0" i="0" u="none" strike="noStrike" kern="0" cap="none" spc="0" normalizeH="0" baseline="0" noProof="0" dirty="0">
                <a:ln>
                  <a:noFill/>
                </a:ln>
                <a:solidFill>
                  <a:srgbClr val="000000"/>
                </a:solidFill>
                <a:effectLst/>
                <a:uLnTx/>
                <a:uFillTx/>
                <a:latin typeface="Arial"/>
                <a:ea typeface="MS PGothic" pitchFamily="34" charset="-128"/>
                <a:cs typeface="+mn-cs"/>
              </a:rPr>
              <a:t> be generally distributed to an undefined audience without explicit written permission from the IBV (contact </a:t>
            </a:r>
            <a:r>
              <a:rPr kumimoji="0" lang="en-US" sz="1200" b="0" i="0" u="sng" strike="noStrike" kern="0" cap="none" spc="0" normalizeH="0" baseline="0" noProof="0" dirty="0">
                <a:ln>
                  <a:noFill/>
                </a:ln>
                <a:solidFill>
                  <a:srgbClr val="000000"/>
                </a:solidFill>
                <a:effectLst/>
                <a:uLnTx/>
                <a:uFillTx/>
                <a:latin typeface="Arial"/>
                <a:ea typeface="MS PGothic" pitchFamily="34" charset="-128"/>
                <a:cs typeface="+mn-cs"/>
                <a:hlinkClick r:id="rId2"/>
              </a:rPr>
              <a:t>IBV@us.ibm.com</a:t>
            </a:r>
            <a:r>
              <a:rPr kumimoji="0" lang="en-US" sz="1200" b="0" i="0" u="none" strike="noStrike" kern="0" cap="none" spc="0" normalizeH="0" baseline="0" noProof="0" dirty="0">
                <a:ln>
                  <a:noFill/>
                </a:ln>
                <a:solidFill>
                  <a:srgbClr val="000000"/>
                </a:solidFill>
                <a:effectLst/>
                <a:uLnTx/>
                <a:uFillTx/>
                <a:latin typeface="Arial"/>
                <a:ea typeface="MS PGothic" pitchFamily="34" charset="-128"/>
                <a:cs typeface="+mn-cs"/>
              </a:rPr>
              <a:t>)</a:t>
            </a:r>
          </a:p>
          <a:p>
            <a:pPr marL="168275" marR="0" lvl="0" indent="-168275" algn="l" defTabSz="914400" rtl="0" eaLnBrk="1" fontAlgn="base" latinLnBrk="0" hangingPunct="1">
              <a:lnSpc>
                <a:spcPct val="90000"/>
              </a:lnSpc>
              <a:spcBef>
                <a:spcPct val="50000"/>
              </a:spcBef>
              <a:spcAft>
                <a:spcPct val="0"/>
              </a:spcAft>
              <a:buClr>
                <a:srgbClr val="000000"/>
              </a:buClr>
              <a:buSzTx/>
              <a:buFont typeface="Wingdings" pitchFamily="2" charset="2"/>
              <a:buChar char="§"/>
              <a:tabLst/>
              <a:defRPr/>
            </a:pPr>
            <a:r>
              <a:rPr kumimoji="0" lang="en-US" sz="1200" b="1" i="1" u="none" strike="noStrike" kern="0" cap="none" spc="0" normalizeH="0" baseline="0" noProof="0" dirty="0">
                <a:ln>
                  <a:noFill/>
                </a:ln>
                <a:solidFill>
                  <a:srgbClr val="000000"/>
                </a:solidFill>
                <a:effectLst/>
                <a:uLnTx/>
                <a:uFillTx/>
                <a:latin typeface="Arial"/>
                <a:ea typeface="MS PGothic" pitchFamily="34" charset="-128"/>
                <a:cs typeface="+mn-cs"/>
              </a:rPr>
              <a:t>Cannot</a:t>
            </a:r>
            <a:r>
              <a:rPr kumimoji="0" lang="en-US" sz="1200" b="1" i="0" u="none" strike="noStrike" kern="0" cap="none" spc="0" normalizeH="0" baseline="0" noProof="0" dirty="0">
                <a:ln>
                  <a:noFill/>
                </a:ln>
                <a:solidFill>
                  <a:srgbClr val="000000"/>
                </a:solidFill>
                <a:effectLst/>
                <a:uLnTx/>
                <a:uFillTx/>
                <a:latin typeface="Arial"/>
                <a:ea typeface="MS PGothic" pitchFamily="34" charset="-128"/>
                <a:cs typeface="+mn-cs"/>
              </a:rPr>
              <a:t> </a:t>
            </a:r>
            <a:r>
              <a:rPr kumimoji="0" lang="en-US" sz="1200" b="0" i="0" u="none" strike="noStrike" kern="0" cap="none" spc="0" normalizeH="0" baseline="0" noProof="0" dirty="0">
                <a:ln>
                  <a:noFill/>
                </a:ln>
                <a:solidFill>
                  <a:srgbClr val="000000"/>
                </a:solidFill>
                <a:effectLst/>
                <a:uLnTx/>
                <a:uFillTx/>
                <a:latin typeface="Arial"/>
                <a:ea typeface="MS PGothic" pitchFamily="34" charset="-128"/>
                <a:cs typeface="+mn-cs"/>
              </a:rPr>
              <a:t>be systematically "given away" – do not simply hand over entire IBV studies to clients</a:t>
            </a:r>
          </a:p>
          <a:p>
            <a:pPr marL="168275" marR="0" lvl="0" indent="-168275" algn="l" defTabSz="914400" rtl="0" eaLnBrk="1" fontAlgn="base" latinLnBrk="0" hangingPunct="1">
              <a:lnSpc>
                <a:spcPct val="90000"/>
              </a:lnSpc>
              <a:spcBef>
                <a:spcPct val="50000"/>
              </a:spcBef>
              <a:spcAft>
                <a:spcPct val="0"/>
              </a:spcAft>
              <a:buClr>
                <a:srgbClr val="000000"/>
              </a:buClr>
              <a:buSzTx/>
              <a:buFont typeface="Wingdings" pitchFamily="2" charset="2"/>
              <a:buChar char="§"/>
              <a:tabLst/>
              <a:defRPr/>
            </a:pPr>
            <a:r>
              <a:rPr kumimoji="0" lang="en-US" sz="1200" b="1" i="1" u="none" strike="noStrike" kern="0" cap="none" spc="0" normalizeH="0" baseline="0" noProof="0" dirty="0">
                <a:ln>
                  <a:noFill/>
                </a:ln>
                <a:solidFill>
                  <a:srgbClr val="000000"/>
                </a:solidFill>
                <a:effectLst/>
                <a:uLnTx/>
                <a:uFillTx/>
                <a:latin typeface="Arial"/>
                <a:ea typeface="MS PGothic" pitchFamily="34" charset="-128"/>
                <a:cs typeface="+mn-cs"/>
              </a:rPr>
              <a:t>Cannot</a:t>
            </a:r>
            <a:r>
              <a:rPr kumimoji="0" lang="en-US" sz="1200" b="1" i="0" u="none" strike="noStrike" kern="0" cap="none" spc="0" normalizeH="0" baseline="0" noProof="0" dirty="0">
                <a:ln>
                  <a:noFill/>
                </a:ln>
                <a:solidFill>
                  <a:srgbClr val="000000"/>
                </a:solidFill>
                <a:effectLst/>
                <a:uLnTx/>
                <a:uFillTx/>
                <a:latin typeface="Arial"/>
                <a:ea typeface="MS PGothic" pitchFamily="34" charset="-128"/>
                <a:cs typeface="+mn-cs"/>
              </a:rPr>
              <a:t> </a:t>
            </a:r>
            <a:r>
              <a:rPr kumimoji="0" lang="en-US" sz="1200" b="0" i="0" u="none" strike="noStrike" kern="0" cap="none" spc="0" normalizeH="0" baseline="0" noProof="0" dirty="0">
                <a:ln>
                  <a:noFill/>
                </a:ln>
                <a:solidFill>
                  <a:srgbClr val="000000"/>
                </a:solidFill>
                <a:effectLst/>
                <a:uLnTx/>
                <a:uFillTx/>
                <a:latin typeface="Arial"/>
                <a:ea typeface="MS PGothic" pitchFamily="34" charset="-128"/>
                <a:cs typeface="+mn-cs"/>
              </a:rPr>
              <a:t>be shared with other consulting firms (including McKinsey, Mercer, Deloitte, etc.) – even if they are working for/with IBM</a:t>
            </a:r>
          </a:p>
          <a:p>
            <a:pPr marL="168275" marR="0" lvl="0" indent="-168275" algn="l" defTabSz="914400" rtl="0" eaLnBrk="1" fontAlgn="base" latinLnBrk="0" hangingPunct="1">
              <a:lnSpc>
                <a:spcPct val="90000"/>
              </a:lnSpc>
              <a:spcBef>
                <a:spcPct val="5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S PGothic" pitchFamily="34" charset="-128"/>
                <a:cs typeface="+mn-cs"/>
              </a:rPr>
              <a:t>If you have any questions regarding use of this document, please contact </a:t>
            </a:r>
            <a:r>
              <a:rPr kumimoji="0" lang="en-US" sz="1200" b="0" i="0" u="none" strike="noStrike" kern="0" cap="none" spc="0" normalizeH="0" baseline="0" noProof="0" dirty="0">
                <a:ln>
                  <a:noFill/>
                </a:ln>
                <a:solidFill>
                  <a:srgbClr val="000000"/>
                </a:solidFill>
                <a:effectLst/>
                <a:uLnTx/>
                <a:uFillTx/>
                <a:latin typeface="Arial"/>
                <a:ea typeface="MS PGothic" pitchFamily="34" charset="-128"/>
                <a:cs typeface="+mn-cs"/>
                <a:hlinkClick r:id="rId2"/>
              </a:rPr>
              <a:t>IBV@us.ibm.com</a:t>
            </a:r>
            <a:r>
              <a:rPr kumimoji="0" lang="en-US" sz="1200" b="0" i="0" u="none" strike="noStrike" kern="0" cap="none" spc="0" normalizeH="0" baseline="0" noProof="0" dirty="0">
                <a:ln>
                  <a:noFill/>
                </a:ln>
                <a:solidFill>
                  <a:srgbClr val="000000"/>
                </a:solidFill>
                <a:effectLst/>
                <a:uLnTx/>
                <a:uFillTx/>
                <a:latin typeface="Arial"/>
                <a:ea typeface="MS PGothic" pitchFamily="34" charset="-128"/>
                <a:cs typeface="+mn-cs"/>
              </a:rPr>
              <a:t>.</a:t>
            </a:r>
          </a:p>
        </p:txBody>
      </p:sp>
      <p:sp>
        <p:nvSpPr>
          <p:cNvPr id="7" name="Text Box 4"/>
          <p:cNvSpPr txBox="1">
            <a:spLocks noChangeArrowheads="1"/>
          </p:cNvSpPr>
          <p:nvPr/>
        </p:nvSpPr>
        <p:spPr bwMode="auto">
          <a:xfrm>
            <a:off x="627238" y="1262408"/>
            <a:ext cx="8013700" cy="1126462"/>
          </a:xfrm>
          <a:prstGeom prst="rect">
            <a:avLst/>
          </a:prstGeom>
          <a:noFill/>
          <a:ln w="9525">
            <a:noFill/>
            <a:miter lim="800000"/>
            <a:headEnd/>
            <a:tailEnd/>
          </a:ln>
        </p:spPr>
        <p:txBody>
          <a:bodyPr>
            <a:spAutoFit/>
          </a:bodyPr>
          <a:lstStyle/>
          <a:p>
            <a:pPr>
              <a:spcBef>
                <a:spcPct val="20000"/>
              </a:spcBef>
              <a:buFont typeface="Wingdings" pitchFamily="2" charset="2"/>
              <a:buNone/>
            </a:pPr>
            <a:r>
              <a:rPr lang="en-US" sz="1200" dirty="0">
                <a:solidFill>
                  <a:srgbClr val="000000"/>
                </a:solidFill>
                <a:latin typeface="Arial" charset="0"/>
                <a:ea typeface="MS PGothic" pitchFamily="34" charset="-128"/>
                <a:cs typeface="Arial" charset="0"/>
              </a:rPr>
              <a:t>The Institute for Business Value (IBV) provides open access to IBV deliverables for all </a:t>
            </a:r>
            <a:r>
              <a:rPr lang="en-US" sz="1200" dirty="0" err="1">
                <a:solidFill>
                  <a:srgbClr val="000000"/>
                </a:solidFill>
                <a:latin typeface="Arial" charset="0"/>
                <a:ea typeface="MS PGothic" pitchFamily="34" charset="-128"/>
                <a:cs typeface="Arial" charset="0"/>
              </a:rPr>
              <a:t>IBMers</a:t>
            </a:r>
            <a:r>
              <a:rPr lang="en-US" sz="1200" dirty="0">
                <a:solidFill>
                  <a:srgbClr val="000000"/>
                </a:solidFill>
                <a:latin typeface="Arial" charset="0"/>
                <a:ea typeface="MS PGothic" pitchFamily="34" charset="-128"/>
                <a:cs typeface="Arial" charset="0"/>
              </a:rPr>
              <a:t> to drive sharing, reuse of information, increase knowledge and ultimately, improve our profits.  With this increased access comes greater personal responsibilities for all of us.  Our intellectual capital is</a:t>
            </a:r>
            <a:r>
              <a:rPr lang="en-US" sz="1200" i="1" dirty="0">
                <a:solidFill>
                  <a:srgbClr val="000000"/>
                </a:solidFill>
                <a:latin typeface="Arial" charset="0"/>
                <a:ea typeface="MS PGothic" pitchFamily="34" charset="-128"/>
                <a:cs typeface="Arial" charset="0"/>
              </a:rPr>
              <a:t> </a:t>
            </a:r>
            <a:r>
              <a:rPr lang="en-US" sz="1200" dirty="0">
                <a:solidFill>
                  <a:srgbClr val="000000"/>
                </a:solidFill>
                <a:latin typeface="Arial" charset="0"/>
                <a:ea typeface="MS PGothic" pitchFamily="34" charset="-128"/>
                <a:cs typeface="Arial" charset="0"/>
              </a:rPr>
              <a:t>valuable proprietary information, yet often it is not recognized as such and given away or made available at far below its value.</a:t>
            </a:r>
          </a:p>
          <a:p>
            <a:pPr>
              <a:spcBef>
                <a:spcPct val="20000"/>
              </a:spcBef>
              <a:buFont typeface="Wingdings" pitchFamily="2" charset="2"/>
              <a:buNone/>
            </a:pPr>
            <a:r>
              <a:rPr lang="en-US" sz="1200" dirty="0">
                <a:solidFill>
                  <a:srgbClr val="000000"/>
                </a:solidFill>
                <a:latin typeface="Arial" charset="0"/>
                <a:ea typeface="MS PGothic" pitchFamily="34" charset="-128"/>
                <a:cs typeface="Arial" charset="0"/>
              </a:rPr>
              <a:t>Full-length IBV presentation deliverables are meant to provide a body of content that can be used in revenue-generating business development and engagement delivery.  Thus, our documents:</a:t>
            </a:r>
          </a:p>
        </p:txBody>
      </p:sp>
    </p:spTree>
    <p:extLst>
      <p:ext uri="{BB962C8B-B14F-4D97-AF65-F5344CB8AC3E}">
        <p14:creationId xmlns:p14="http://schemas.microsoft.com/office/powerpoint/2010/main" val="4182228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Hybrid cloud provides a platform to build an ecosystem of partners</a:t>
            </a:r>
          </a:p>
        </p:txBody>
      </p:sp>
      <p:sp>
        <p:nvSpPr>
          <p:cNvPr id="5" name="Arrow: Pentagon 4"/>
          <p:cNvSpPr/>
          <p:nvPr/>
        </p:nvSpPr>
        <p:spPr bwMode="auto">
          <a:xfrm>
            <a:off x="365760" y="1124694"/>
            <a:ext cx="2468880" cy="338346"/>
          </a:xfrm>
          <a:prstGeom prst="homePlate">
            <a:avLst/>
          </a:prstGeom>
          <a:solidFill>
            <a:srgbClr val="0090C4"/>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Ecosystem connectivity</a:t>
            </a:r>
          </a:p>
        </p:txBody>
      </p:sp>
      <p:sp>
        <p:nvSpPr>
          <p:cNvPr id="6" name="Rectangle 5"/>
          <p:cNvSpPr/>
          <p:nvPr/>
        </p:nvSpPr>
        <p:spPr>
          <a:xfrm>
            <a:off x="658825" y="1715333"/>
            <a:ext cx="7067855" cy="307777"/>
          </a:xfrm>
          <a:prstGeom prst="rect">
            <a:avLst/>
          </a:prstGeom>
        </p:spPr>
        <p:txBody>
          <a:bodyPr wrap="square" lIns="0" rIns="0">
            <a:spAutoFit/>
          </a:bodyPr>
          <a:lstStyle/>
          <a:p>
            <a:pPr algn="ctr" eaLnBrk="0" hangingPunct="0">
              <a:lnSpc>
                <a:spcPct val="100000"/>
              </a:lnSpc>
            </a:pPr>
            <a:r>
              <a:rPr lang="en-US" sz="1400" dirty="0">
                <a:latin typeface="Arial" panose="020B0604020202020204" pitchFamily="34" charset="0"/>
                <a:cs typeface="Arial" panose="020B0604020202020204" pitchFamily="34" charset="0"/>
              </a:rPr>
              <a:t>Life sciences firms are embracing hybrid cloud to connect with suppliers and customers</a:t>
            </a:r>
          </a:p>
        </p:txBody>
      </p:sp>
      <p:sp>
        <p:nvSpPr>
          <p:cNvPr id="11" name="TextBox 10"/>
          <p:cNvSpPr txBox="1"/>
          <p:nvPr/>
        </p:nvSpPr>
        <p:spPr>
          <a:xfrm>
            <a:off x="362267" y="2140543"/>
            <a:ext cx="8324533" cy="2325579"/>
          </a:xfrm>
          <a:prstGeom prst="rect">
            <a:avLst/>
          </a:prstGeom>
          <a:noFill/>
        </p:spPr>
        <p:txBody>
          <a:bodyPr wrap="square" lIns="0" tIns="0" rIns="0" bIns="0" rtlCol="0" anchor="t">
            <a:noAutofit/>
          </a:bodyPr>
          <a:lstStyle>
            <a:defPPr>
              <a:defRPr lang="en-US"/>
            </a:defPPr>
            <a:lvl1pPr eaLnBrk="0" hangingPunct="0">
              <a:spcBef>
                <a:spcPts val="600"/>
              </a:spcBef>
              <a:defRPr sz="1400">
                <a:latin typeface="Arial" panose="020B0604020202020204" pitchFamily="34" charset="0"/>
                <a:ea typeface="MS PGothic" panose="020B0600070205080204" pitchFamily="34" charset="-128"/>
              </a:defRPr>
            </a:lvl1pPr>
          </a:lstStyle>
          <a:p>
            <a:pPr>
              <a:lnSpc>
                <a:spcPct val="100000"/>
              </a:lnSpc>
            </a:pPr>
            <a:r>
              <a:rPr lang="en-US" dirty="0">
                <a:solidFill>
                  <a:schemeClr val="tx1"/>
                </a:solidFill>
              </a:rPr>
              <a:t>In the search for the genetic causes of breast and ovarian cancer, Mount Sinai clinicians are using a cloud platform to analyze enormous amounts of information – more than 2000 DNA sequences amounting to 100 terabytes of data.</a:t>
            </a:r>
            <a:endParaRPr lang="en-US" dirty="0">
              <a:solidFill>
                <a:schemeClr val="tx1"/>
              </a:solidFill>
              <a:cs typeface="Arial" charset="0"/>
            </a:endParaRPr>
          </a:p>
          <a:p>
            <a:pPr>
              <a:lnSpc>
                <a:spcPct val="100000"/>
              </a:lnSpc>
            </a:pPr>
            <a:r>
              <a:rPr lang="en-US" dirty="0">
                <a:solidFill>
                  <a:schemeClr val="tx1"/>
                </a:solidFill>
              </a:rPr>
              <a:t>Why use a cloud solution?  The Mount Sinai cloud is secure, thus protecting patient privacy ; is rapidly scalable when new data becomes available, thereby allowing economic growth ; is collaborative, enabling researchers to work with external partners and facilitates research between Mount Sinai clinicians and external researchers. </a:t>
            </a:r>
          </a:p>
          <a:p>
            <a:pPr>
              <a:lnSpc>
                <a:spcPct val="100000"/>
              </a:lnSpc>
            </a:pPr>
            <a:r>
              <a:rPr lang="en-US" dirty="0">
                <a:solidFill>
                  <a:schemeClr val="tx1"/>
                </a:solidFill>
              </a:rPr>
              <a:t>Owing to these needs there was a spending of $3.73bn in healthcare on cloud services and number </a:t>
            </a:r>
            <a:r>
              <a:rPr lang="en-US" dirty="0" err="1">
                <a:solidFill>
                  <a:schemeClr val="tx1"/>
                </a:solidFill>
              </a:rPr>
              <a:t>os</a:t>
            </a:r>
            <a:r>
              <a:rPr lang="en-US" dirty="0">
                <a:solidFill>
                  <a:schemeClr val="tx1"/>
                </a:solidFill>
              </a:rPr>
              <a:t> expected to go up to $9.5 </a:t>
            </a:r>
            <a:r>
              <a:rPr lang="en-US" dirty="0" err="1">
                <a:solidFill>
                  <a:schemeClr val="tx1"/>
                </a:solidFill>
              </a:rPr>
              <a:t>bn</a:t>
            </a:r>
            <a:r>
              <a:rPr lang="en-US" dirty="0">
                <a:solidFill>
                  <a:schemeClr val="tx1"/>
                </a:solidFill>
              </a:rPr>
              <a:t> by 2020</a:t>
            </a:r>
            <a:r>
              <a:rPr lang="en-US" baseline="30000" dirty="0">
                <a:solidFill>
                  <a:schemeClr val="tx1"/>
                </a:solidFill>
                <a:cs typeface="Arial" panose="020B0604020202020204" pitchFamily="34" charset="0"/>
              </a:rPr>
              <a:t> 1</a:t>
            </a:r>
            <a:r>
              <a:rPr lang="en-US" altLang="en-US" dirty="0">
                <a:solidFill>
                  <a:schemeClr val="tx1"/>
                </a:solidFill>
                <a:cs typeface="Arial" panose="020B0604020202020204" pitchFamily="34" charset="0"/>
              </a:rPr>
              <a:t> </a:t>
            </a:r>
            <a:endParaRPr lang="en-US" dirty="0">
              <a:solidFill>
                <a:schemeClr val="tx1"/>
              </a:solidFill>
            </a:endParaRPr>
          </a:p>
        </p:txBody>
      </p:sp>
      <p:sp>
        <p:nvSpPr>
          <p:cNvPr id="15"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See notes section</a:t>
            </a:r>
          </a:p>
        </p:txBody>
      </p:sp>
      <p:pic>
        <p:nvPicPr>
          <p:cNvPr id="8" name="Picture 7"/>
          <p:cNvPicPr>
            <a:picLocks noChangeAspect="1"/>
          </p:cNvPicPr>
          <p:nvPr/>
        </p:nvPicPr>
        <p:blipFill>
          <a:blip r:embed="rId3"/>
          <a:stretch>
            <a:fillRect/>
          </a:stretch>
        </p:blipFill>
        <p:spPr>
          <a:xfrm>
            <a:off x="5669280" y="1006425"/>
            <a:ext cx="2415968" cy="603992"/>
          </a:xfrm>
          <a:prstGeom prst="rect">
            <a:avLst/>
          </a:prstGeom>
        </p:spPr>
      </p:pic>
    </p:spTree>
    <p:extLst>
      <p:ext uri="{BB962C8B-B14F-4D97-AF65-F5344CB8AC3E}">
        <p14:creationId xmlns:p14="http://schemas.microsoft.com/office/powerpoint/2010/main" val="412259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chor="ctr" anchorCtr="0"/>
          <a:lstStyle/>
          <a:p>
            <a:r>
              <a:rPr lang="en-US" sz="3600" dirty="0"/>
              <a:t>In the consumer era, life sciences companies need to rapidly embrace the power of hybrid cloud</a:t>
            </a:r>
          </a:p>
        </p:txBody>
      </p:sp>
    </p:spTree>
    <p:extLst>
      <p:ext uri="{BB962C8B-B14F-4D97-AF65-F5344CB8AC3E}">
        <p14:creationId xmlns:p14="http://schemas.microsoft.com/office/powerpoint/2010/main" val="3758921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3226328" y="2025397"/>
            <a:ext cx="1965960" cy="646331"/>
          </a:xfrm>
          <a:prstGeom prst="rect">
            <a:avLst/>
          </a:prstGeom>
          <a:noFill/>
        </p:spPr>
        <p:txBody>
          <a:bodyPr wrap="square" lIns="0" tIns="91440" rIns="0" bIns="0" rtlCol="0">
            <a:spAutoFit/>
          </a:bodyPr>
          <a:lstStyle/>
          <a:p>
            <a:pPr>
              <a:lnSpc>
                <a:spcPct val="100000"/>
              </a:lnSpc>
              <a:spcBef>
                <a:spcPts val="900"/>
              </a:spcBef>
            </a:pPr>
            <a:r>
              <a:rPr lang="en-US" sz="3600" dirty="0">
                <a:solidFill>
                  <a:srgbClr val="0090C4"/>
                </a:solidFill>
                <a:latin typeface="Arial" pitchFamily="34" charset="0"/>
                <a:cs typeface="Arial" pitchFamily="34" charset="0"/>
              </a:rPr>
              <a:t>%</a:t>
            </a:r>
            <a:endParaRPr lang="en-US" sz="1400" dirty="0">
              <a:solidFill>
                <a:srgbClr val="0090C4"/>
              </a:solidFill>
              <a:latin typeface="Arial" pitchFamily="34" charset="0"/>
              <a:cs typeface="Arial" pitchFamily="34" charset="0"/>
            </a:endParaRPr>
          </a:p>
        </p:txBody>
      </p:sp>
      <p:sp>
        <p:nvSpPr>
          <p:cNvPr id="70" name="Rectangle 44"/>
          <p:cNvSpPr>
            <a:spLocks noChangeArrowheads="1"/>
          </p:cNvSpPr>
          <p:nvPr/>
        </p:nvSpPr>
        <p:spPr bwMode="auto">
          <a:xfrm>
            <a:off x="689363" y="2041741"/>
            <a:ext cx="3654037" cy="1629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altLang="en-US" sz="11100" b="1" dirty="0">
                <a:solidFill>
                  <a:srgbClr val="0090C4"/>
                </a:solidFill>
                <a:ea typeface="ＭＳ Ｐゴシック" panose="020B0600070205080204" pitchFamily="34" charset="-128"/>
              </a:rPr>
              <a:t>44</a:t>
            </a:r>
            <a:endParaRPr lang="en-US" altLang="en-US" sz="11100" b="1" baseline="30000" dirty="0">
              <a:solidFill>
                <a:srgbClr val="0090C4"/>
              </a:solidFill>
              <a:ea typeface="ＭＳ Ｐゴシック" panose="020B0600070205080204" pitchFamily="34" charset="-128"/>
            </a:endParaRPr>
          </a:p>
        </p:txBody>
      </p:sp>
      <p:sp>
        <p:nvSpPr>
          <p:cNvPr id="71" name="Rectangle 70"/>
          <p:cNvSpPr/>
          <p:nvPr/>
        </p:nvSpPr>
        <p:spPr>
          <a:xfrm>
            <a:off x="100041" y="1837845"/>
            <a:ext cx="3772170" cy="2707066"/>
          </a:xfrm>
          <a:prstGeom prst="rect">
            <a:avLst/>
          </a:prstGeom>
          <a:solidFill>
            <a:srgbClr val="FFFFFF">
              <a:alpha val="80000"/>
            </a:srgbClr>
          </a:solidFill>
          <a:ln w="25400" cap="flat" cmpd="sng" algn="ctr">
            <a:noFill/>
            <a:prstDash val="solid"/>
          </a:ln>
          <a:effectLst/>
        </p:spPr>
        <p:txBody>
          <a:bodyPr anchor="ctr"/>
          <a:lstStyle/>
          <a:p>
            <a:pPr algn="ctr" eaLnBrk="0" fontAlgn="auto" hangingPunct="0">
              <a:lnSpc>
                <a:spcPct val="100000"/>
              </a:lnSpc>
              <a:spcBef>
                <a:spcPts val="0"/>
              </a:spcBef>
              <a:spcAft>
                <a:spcPts val="0"/>
              </a:spcAft>
              <a:defRPr/>
            </a:pPr>
            <a:endParaRPr lang="en-US" sz="1800" kern="0" dirty="0">
              <a:solidFill>
                <a:prstClr val="white"/>
              </a:solidFill>
              <a:latin typeface="Arial"/>
            </a:endParaRPr>
          </a:p>
        </p:txBody>
      </p:sp>
      <p:sp>
        <p:nvSpPr>
          <p:cNvPr id="72" name="Rectangle 8"/>
          <p:cNvSpPr>
            <a:spLocks noChangeArrowheads="1"/>
          </p:cNvSpPr>
          <p:nvPr/>
        </p:nvSpPr>
        <p:spPr bwMode="auto">
          <a:xfrm>
            <a:off x="689612" y="2480309"/>
            <a:ext cx="3627990"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00000"/>
              </a:lnSpc>
              <a:spcBef>
                <a:spcPts val="900"/>
              </a:spcBef>
            </a:pPr>
            <a:r>
              <a:rPr lang="en-US" sz="1400" dirty="0"/>
              <a:t>of life sciences companies workloads will continue to run on dedicated, </a:t>
            </a:r>
            <a:r>
              <a:rPr lang="en-US" sz="1400" dirty="0" err="1"/>
              <a:t>on-premise</a:t>
            </a:r>
            <a:r>
              <a:rPr lang="en-US" sz="1400" dirty="0"/>
              <a:t> servers for the next two years</a:t>
            </a:r>
            <a:endParaRPr lang="en-US" sz="1600" baseline="20000" dirty="0">
              <a:cs typeface="Arial" pitchFamily="34" charset="0"/>
            </a:endParaRPr>
          </a:p>
        </p:txBody>
      </p:sp>
      <p:sp>
        <p:nvSpPr>
          <p:cNvPr id="79" name="TextBox 2"/>
          <p:cNvSpPr txBox="1">
            <a:spLocks noChangeArrowheads="1"/>
          </p:cNvSpPr>
          <p:nvPr/>
        </p:nvSpPr>
        <p:spPr bwMode="auto">
          <a:xfrm>
            <a:off x="4552713" y="1422347"/>
            <a:ext cx="347471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lnSpc>
                <a:spcPct val="100000"/>
              </a:lnSpc>
            </a:pPr>
            <a:r>
              <a:rPr lang="en-US" sz="1200" dirty="0"/>
              <a:t>Percentage distribution of life sciences                   IT infrastructure workloads</a:t>
            </a:r>
          </a:p>
        </p:txBody>
      </p:sp>
      <p:sp>
        <p:nvSpPr>
          <p:cNvPr id="58" name="Text Box 16"/>
          <p:cNvSpPr txBox="1">
            <a:spLocks noChangeArrowheads="1"/>
          </p:cNvSpPr>
          <p:nvPr/>
        </p:nvSpPr>
        <p:spPr bwMode="auto">
          <a:xfrm>
            <a:off x="274320" y="4608455"/>
            <a:ext cx="3597891" cy="32535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a:p>
            <a:pPr>
              <a:defRPr/>
            </a:pPr>
            <a:r>
              <a:rPr lang="en-US" sz="800" dirty="0">
                <a:solidFill>
                  <a:schemeClr val="bg1">
                    <a:lumMod val="75000"/>
                  </a:schemeClr>
                </a:solidFill>
                <a:latin typeface="Arial"/>
                <a:ea typeface="Arial" pitchFamily="-112" charset="0"/>
                <a:cs typeface="Arial"/>
              </a:rPr>
              <a:t>Timeframes may not add to 100% because omitted “Other responses”</a:t>
            </a:r>
          </a:p>
          <a:p>
            <a:pPr>
              <a:defRPr/>
            </a:pPr>
            <a:endParaRPr lang="en-US" sz="800" dirty="0">
              <a:solidFill>
                <a:schemeClr val="bg1">
                  <a:lumMod val="75000"/>
                </a:schemeClr>
              </a:solidFill>
              <a:latin typeface="Arial"/>
              <a:ea typeface="Arial" pitchFamily="-112" charset="0"/>
              <a:cs typeface="Arial"/>
            </a:endParaRPr>
          </a:p>
        </p:txBody>
      </p:sp>
      <p:graphicFrame>
        <p:nvGraphicFramePr>
          <p:cNvPr id="59" name="Chart 58"/>
          <p:cNvGraphicFramePr>
            <a:graphicFrameLocks noChangeAspect="1"/>
          </p:cNvGraphicFramePr>
          <p:nvPr>
            <p:extLst>
              <p:ext uri="{D42A27DB-BD31-4B8C-83A1-F6EECF244321}">
                <p14:modId xmlns:p14="http://schemas.microsoft.com/office/powerpoint/2010/main" val="2720133990"/>
              </p:ext>
            </p:extLst>
          </p:nvPr>
        </p:nvGraphicFramePr>
        <p:xfrm>
          <a:off x="4114800" y="1885950"/>
          <a:ext cx="4521598" cy="2844800"/>
        </p:xfrm>
        <a:graphic>
          <a:graphicData uri="http://schemas.openxmlformats.org/drawingml/2006/chart">
            <c:chart xmlns:c="http://schemas.openxmlformats.org/drawingml/2006/chart" xmlns:r="http://schemas.openxmlformats.org/officeDocument/2006/relationships" r:id="rId3"/>
          </a:graphicData>
        </a:graphic>
      </p:graphicFrame>
      <p:grpSp>
        <p:nvGrpSpPr>
          <p:cNvPr id="60" name="Group 59"/>
          <p:cNvGrpSpPr/>
          <p:nvPr/>
        </p:nvGrpSpPr>
        <p:grpSpPr>
          <a:xfrm>
            <a:off x="7378025" y="2626579"/>
            <a:ext cx="1643357" cy="982939"/>
            <a:chOff x="7400059" y="2390100"/>
            <a:chExt cx="1643357" cy="982939"/>
          </a:xfrm>
        </p:grpSpPr>
        <p:sp>
          <p:nvSpPr>
            <p:cNvPr id="61" name="Rectangle 60"/>
            <p:cNvSpPr/>
            <p:nvPr/>
          </p:nvSpPr>
          <p:spPr>
            <a:xfrm>
              <a:off x="7406640" y="3044952"/>
              <a:ext cx="91440" cy="91440"/>
            </a:xfrm>
            <a:prstGeom prst="rect">
              <a:avLst/>
            </a:prstGeom>
            <a:solidFill>
              <a:srgbClr val="248EC9"/>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effectLst/>
                <a:uLnTx/>
                <a:uFillTx/>
                <a:latin typeface="Arial"/>
              </a:endParaRPr>
            </a:p>
          </p:txBody>
        </p:sp>
        <p:sp>
          <p:nvSpPr>
            <p:cNvPr id="62" name="Rectangle 61"/>
            <p:cNvSpPr/>
            <p:nvPr/>
          </p:nvSpPr>
          <p:spPr>
            <a:xfrm>
              <a:off x="7400059" y="2746691"/>
              <a:ext cx="91440" cy="91440"/>
            </a:xfrm>
            <a:prstGeom prst="rect">
              <a:avLst/>
            </a:prstGeom>
            <a:solidFill>
              <a:schemeClr val="bg1">
                <a:lumMod val="75000"/>
              </a:schemeClr>
            </a:solidFill>
            <a:ln w="25400" cap="flat" cmpd="sng" algn="ctr">
              <a:noFill/>
              <a:prstDash val="solid"/>
            </a:ln>
            <a:effectLst/>
          </p:spPr>
          <p:txBody>
            <a:bodyPr rtlCol="0" anchor="ctr"/>
            <a:lstStyle/>
            <a:p>
              <a:pPr fontAlgn="auto">
                <a:spcBef>
                  <a:spcPts val="0"/>
                </a:spcBef>
                <a:spcAft>
                  <a:spcPts val="0"/>
                </a:spcAft>
                <a:defRPr/>
              </a:pPr>
              <a:endParaRPr lang="en-US" sz="1000" kern="0" dirty="0">
                <a:latin typeface="Arial"/>
              </a:endParaRPr>
            </a:p>
          </p:txBody>
        </p:sp>
        <p:sp>
          <p:nvSpPr>
            <p:cNvPr id="63" name="Rectangle 250"/>
            <p:cNvSpPr>
              <a:spLocks noChangeAspect="1" noChangeArrowheads="1"/>
            </p:cNvSpPr>
            <p:nvPr/>
          </p:nvSpPr>
          <p:spPr bwMode="auto">
            <a:xfrm rot="10800000" flipH="1">
              <a:off x="7400059" y="2422199"/>
              <a:ext cx="91440" cy="93726"/>
            </a:xfrm>
            <a:prstGeom prst="rect">
              <a:avLst/>
            </a:prstGeom>
            <a:solidFill>
              <a:srgbClr val="03BDE8"/>
            </a:solidFill>
            <a:ln>
              <a:noFill/>
            </a:ln>
            <a:effectLst/>
            <a:extLst/>
          </p:spPr>
          <p:txBody>
            <a:bodyPr wrap="none" anchor="ctr"/>
            <a:lstStyle/>
            <a:p>
              <a:pPr>
                <a:defRPr/>
              </a:pPr>
              <a:endParaRPr lang="en-US">
                <a:latin typeface="Arial" charset="0"/>
                <a:ea typeface="MS PGothic" charset="0"/>
                <a:cs typeface="MS PGothic" charset="0"/>
              </a:endParaRPr>
            </a:p>
          </p:txBody>
        </p:sp>
        <p:sp>
          <p:nvSpPr>
            <p:cNvPr id="64" name="Rectangle 689"/>
            <p:cNvSpPr>
              <a:spLocks noChangeArrowheads="1"/>
            </p:cNvSpPr>
            <p:nvPr/>
          </p:nvSpPr>
          <p:spPr bwMode="auto">
            <a:xfrm>
              <a:off x="7452360" y="2390100"/>
              <a:ext cx="1591056" cy="187808"/>
            </a:xfrm>
            <a:prstGeom prst="rect">
              <a:avLst/>
            </a:prstGeom>
            <a:noFill/>
            <a:ln>
              <a:noFill/>
            </a:ln>
          </p:spPr>
          <p:txBody>
            <a:bodyPr wrap="square" tIns="0">
              <a:spAutoFit/>
            </a:bodyPr>
            <a:lstStyle/>
            <a:p>
              <a:pPr marL="0" marR="0" lvl="0" indent="0" defTabSz="914400" eaLnBrk="1" fontAlgn="auto" latinLnBrk="0" hangingPunct="1">
                <a:lnSpc>
                  <a:spcPts val="12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Arial" panose="020B0604020202020204" pitchFamily="34" charset="0"/>
                  <a:cs typeface="Arial" panose="020B0604020202020204" pitchFamily="34" charset="0"/>
                </a:rPr>
                <a:t>Third party hosted cloud</a:t>
              </a:r>
              <a:endParaRPr kumimoji="0" lang="en-US" altLang="en-US" sz="900" b="1" i="0" u="none" strike="noStrike" kern="0" cap="none" spc="0" normalizeH="0" baseline="30000" noProof="0" dirty="0">
                <a:ln>
                  <a:noFill/>
                </a:ln>
                <a:effectLst/>
                <a:uLnTx/>
                <a:uFillTx/>
                <a:latin typeface="Arial" panose="020B0604020202020204" pitchFamily="34" charset="0"/>
                <a:cs typeface="Arial" panose="020B0604020202020204" pitchFamily="34" charset="0"/>
              </a:endParaRPr>
            </a:p>
          </p:txBody>
        </p:sp>
        <p:sp>
          <p:nvSpPr>
            <p:cNvPr id="65" name="Rectangle 689"/>
            <p:cNvSpPr>
              <a:spLocks noChangeArrowheads="1"/>
            </p:cNvSpPr>
            <p:nvPr/>
          </p:nvSpPr>
          <p:spPr bwMode="auto">
            <a:xfrm>
              <a:off x="7452360" y="2707759"/>
              <a:ext cx="1591056" cy="187808"/>
            </a:xfrm>
            <a:prstGeom prst="rect">
              <a:avLst/>
            </a:prstGeom>
            <a:noFill/>
            <a:ln>
              <a:noFill/>
            </a:ln>
          </p:spPr>
          <p:txBody>
            <a:bodyPr wrap="square" tIns="0">
              <a:spAutoFit/>
            </a:bodyPr>
            <a:lstStyle/>
            <a:p>
              <a:pPr marL="0" marR="0" lvl="0" indent="0" defTabSz="914400" eaLnBrk="1" fontAlgn="auto" latinLnBrk="0" hangingPunct="1">
                <a:lnSpc>
                  <a:spcPts val="1200"/>
                </a:lnSpc>
                <a:spcBef>
                  <a:spcPts val="0"/>
                </a:spcBef>
                <a:spcAft>
                  <a:spcPts val="0"/>
                </a:spcAft>
                <a:buClrTx/>
                <a:buSzTx/>
                <a:buFontTx/>
                <a:buNone/>
                <a:tabLst/>
                <a:defRPr/>
              </a:pPr>
              <a:r>
                <a:rPr lang="en-US" altLang="en-US" sz="900" kern="0" dirty="0">
                  <a:latin typeface="Arial" panose="020B0604020202020204" pitchFamily="34" charset="0"/>
                  <a:cs typeface="Arial" panose="020B0604020202020204" pitchFamily="34" charset="0"/>
                </a:rPr>
                <a:t>Self hosted private cloud</a:t>
              </a:r>
              <a:endParaRPr kumimoji="0" lang="en-US" altLang="en-US" sz="900" b="1" i="0" u="none" strike="noStrike" kern="0" cap="none" spc="0" normalizeH="0" baseline="30000" noProof="0" dirty="0">
                <a:ln>
                  <a:noFill/>
                </a:ln>
                <a:effectLst/>
                <a:uLnTx/>
                <a:uFillTx/>
                <a:latin typeface="Arial" panose="020B0604020202020204" pitchFamily="34" charset="0"/>
                <a:cs typeface="Arial" panose="020B0604020202020204" pitchFamily="34" charset="0"/>
              </a:endParaRPr>
            </a:p>
          </p:txBody>
        </p:sp>
        <p:sp>
          <p:nvSpPr>
            <p:cNvPr id="66" name="Rectangle 689"/>
            <p:cNvSpPr>
              <a:spLocks noChangeArrowheads="1"/>
            </p:cNvSpPr>
            <p:nvPr/>
          </p:nvSpPr>
          <p:spPr bwMode="auto">
            <a:xfrm>
              <a:off x="7452360" y="3019096"/>
              <a:ext cx="1591056" cy="353943"/>
            </a:xfrm>
            <a:prstGeom prst="rect">
              <a:avLst/>
            </a:prstGeom>
            <a:noFill/>
            <a:ln>
              <a:noFill/>
            </a:ln>
          </p:spPr>
          <p:txBody>
            <a:bodyPr wrap="square" tIns="0">
              <a:spAutoFit/>
            </a:bodyPr>
            <a:lstStyle/>
            <a:p>
              <a:pPr marL="0" marR="0" lvl="0" indent="0" defTabSz="914400" eaLnBrk="1" fontAlgn="auto" latinLnBrk="0" hangingPunct="1">
                <a:lnSpc>
                  <a:spcPts val="12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Arial" panose="020B0604020202020204" pitchFamily="34" charset="0"/>
                  <a:cs typeface="Arial" panose="020B0604020202020204" pitchFamily="34" charset="0"/>
                </a:rPr>
                <a:t>On-premise dedicated servers</a:t>
              </a:r>
              <a:endParaRPr kumimoji="0" lang="en-US" altLang="en-US" sz="900" b="1" i="0" u="none" strike="noStrike" kern="0" cap="none" spc="0" normalizeH="0" baseline="30000" noProof="0" dirty="0">
                <a:ln>
                  <a:noFill/>
                </a:ln>
                <a:effectLst/>
                <a:uLnTx/>
                <a:uFillTx/>
                <a:latin typeface="Arial" panose="020B0604020202020204" pitchFamily="34" charset="0"/>
                <a:cs typeface="Arial" panose="020B0604020202020204" pitchFamily="34" charset="0"/>
              </a:endParaRPr>
            </a:p>
          </p:txBody>
        </p:sp>
      </p:grpSp>
      <p:sp>
        <p:nvSpPr>
          <p:cNvPr id="2" name="Title 1"/>
          <p:cNvSpPr>
            <a:spLocks noGrp="1"/>
          </p:cNvSpPr>
          <p:nvPr>
            <p:ph type="title"/>
          </p:nvPr>
        </p:nvSpPr>
        <p:spPr/>
        <p:txBody>
          <a:bodyPr/>
          <a:lstStyle/>
          <a:p>
            <a:r>
              <a:rPr lang="en-US" dirty="0"/>
              <a:t>Though cloud adoption is maturing, many life sciences workloads are expected to remain </a:t>
            </a:r>
            <a:r>
              <a:rPr lang="en-US" dirty="0" err="1"/>
              <a:t>on-premise</a:t>
            </a:r>
            <a:endParaRPr lang="en-US" dirty="0"/>
          </a:p>
        </p:txBody>
      </p:sp>
    </p:spTree>
    <p:extLst>
      <p:ext uri="{BB962C8B-B14F-4D97-AF65-F5344CB8AC3E}">
        <p14:creationId xmlns:p14="http://schemas.microsoft.com/office/powerpoint/2010/main" val="871981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285750"/>
            <a:ext cx="8458200" cy="777240"/>
          </a:xfrm>
        </p:spPr>
        <p:txBody>
          <a:bodyPr/>
          <a:lstStyle/>
          <a:p>
            <a:r>
              <a:rPr lang="en-US" dirty="0"/>
              <a:t>For many life sciences companies, internal constraints are hindering rapid adoption of hybrid cloud</a:t>
            </a:r>
          </a:p>
        </p:txBody>
      </p:sp>
      <p:sp>
        <p:nvSpPr>
          <p:cNvPr id="107" name="TextBox 2"/>
          <p:cNvSpPr txBox="1">
            <a:spLocks noChangeArrowheads="1"/>
          </p:cNvSpPr>
          <p:nvPr/>
        </p:nvSpPr>
        <p:spPr bwMode="auto">
          <a:xfrm>
            <a:off x="1371600" y="1600164"/>
            <a:ext cx="6126480"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400" dirty="0">
                <a:solidFill>
                  <a:schemeClr val="tx1">
                    <a:lumMod val="90000"/>
                    <a:lumOff val="10000"/>
                  </a:schemeClr>
                </a:solidFill>
              </a:rPr>
              <a:t>What are the biggest challenges to adopting a hybrid cloud environment?</a:t>
            </a:r>
            <a:r>
              <a:rPr lang="en-US" sz="1400" baseline="30000" dirty="0">
                <a:solidFill>
                  <a:schemeClr val="tx1">
                    <a:lumMod val="90000"/>
                    <a:lumOff val="10000"/>
                  </a:schemeClr>
                </a:solidFill>
              </a:rPr>
              <a:t>1</a:t>
            </a:r>
            <a:endParaRPr lang="en-US" sz="1400" dirty="0">
              <a:solidFill>
                <a:schemeClr val="tx1">
                  <a:lumMod val="90000"/>
                  <a:lumOff val="10000"/>
                </a:schemeClr>
              </a:solidFill>
            </a:endParaRPr>
          </a:p>
        </p:txBody>
      </p:sp>
      <p:sp>
        <p:nvSpPr>
          <p:cNvPr id="51"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p:txBody>
      </p:sp>
      <p:graphicFrame>
        <p:nvGraphicFramePr>
          <p:cNvPr id="69" name="Chart 68"/>
          <p:cNvGraphicFramePr/>
          <p:nvPr>
            <p:extLst>
              <p:ext uri="{D42A27DB-BD31-4B8C-83A1-F6EECF244321}">
                <p14:modId xmlns:p14="http://schemas.microsoft.com/office/powerpoint/2010/main" val="3789107534"/>
              </p:ext>
            </p:extLst>
          </p:nvPr>
        </p:nvGraphicFramePr>
        <p:xfrm>
          <a:off x="548640" y="1840230"/>
          <a:ext cx="7818120" cy="27378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57312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clear strategy and case for change coupled with skills refresh and shared governance facilitate cloud adoption</a:t>
            </a:r>
          </a:p>
        </p:txBody>
      </p:sp>
      <p:graphicFrame>
        <p:nvGraphicFramePr>
          <p:cNvPr id="3" name="Table 2"/>
          <p:cNvGraphicFramePr>
            <a:graphicFrameLocks noGrp="1"/>
          </p:cNvGraphicFramePr>
          <p:nvPr>
            <p:extLst>
              <p:ext uri="{D42A27DB-BD31-4B8C-83A1-F6EECF244321}">
                <p14:modId xmlns:p14="http://schemas.microsoft.com/office/powerpoint/2010/main" val="1196003927"/>
              </p:ext>
            </p:extLst>
          </p:nvPr>
        </p:nvGraphicFramePr>
        <p:xfrm>
          <a:off x="362267" y="1184910"/>
          <a:ext cx="8415973" cy="3581400"/>
        </p:xfrm>
        <a:graphic>
          <a:graphicData uri="http://schemas.openxmlformats.org/drawingml/2006/table">
            <a:tbl>
              <a:tblPr firstRow="1" bandRow="1">
                <a:tableStyleId>{5C22544A-7EE6-4342-B048-85BDC9FD1C3A}</a:tableStyleId>
              </a:tblPr>
              <a:tblGrid>
                <a:gridCol w="2609533">
                  <a:extLst>
                    <a:ext uri="{9D8B030D-6E8A-4147-A177-3AD203B41FA5}">
                      <a16:colId xmlns:a16="http://schemas.microsoft.com/office/drawing/2014/main" val="20000"/>
                    </a:ext>
                  </a:extLst>
                </a:gridCol>
                <a:gridCol w="5806440">
                  <a:extLst>
                    <a:ext uri="{9D8B030D-6E8A-4147-A177-3AD203B41FA5}">
                      <a16:colId xmlns:a16="http://schemas.microsoft.com/office/drawing/2014/main" val="20001"/>
                    </a:ext>
                  </a:extLst>
                </a:gridCol>
              </a:tblGrid>
              <a:tr h="370840">
                <a:tc>
                  <a:txBody>
                    <a:bodyPr/>
                    <a:lstStyle/>
                    <a:p>
                      <a:pPr algn="ctr"/>
                      <a:r>
                        <a:rPr lang="en-US" sz="1400" dirty="0">
                          <a:latin typeface="Arial" panose="020B0604020202020204" pitchFamily="34" charset="0"/>
                          <a:cs typeface="Arial" panose="020B0604020202020204" pitchFamily="34" charset="0"/>
                        </a:rPr>
                        <a:t>Hybrid cloud challenges</a:t>
                      </a:r>
                    </a:p>
                  </a:txBody>
                  <a:tcPr>
                    <a:solidFill>
                      <a:srgbClr val="00B0F0"/>
                    </a:solidFill>
                  </a:tcPr>
                </a:tc>
                <a:tc>
                  <a:txBody>
                    <a:bodyPr/>
                    <a:lstStyle/>
                    <a:p>
                      <a:pPr algn="ctr"/>
                      <a:r>
                        <a:rPr lang="en-US" sz="1400" dirty="0">
                          <a:latin typeface="Arial" panose="020B0604020202020204" pitchFamily="34" charset="0"/>
                          <a:cs typeface="Arial" panose="020B0604020202020204" pitchFamily="34" charset="0"/>
                        </a:rPr>
                        <a:t>Suggested actions</a:t>
                      </a:r>
                    </a:p>
                  </a:txBody>
                  <a:tcPr>
                    <a:solidFill>
                      <a:srgbClr val="00B0F0"/>
                    </a:solidFill>
                  </a:tcPr>
                </a:tc>
                <a:extLst>
                  <a:ext uri="{0D108BD9-81ED-4DB2-BD59-A6C34878D82A}">
                    <a16:rowId xmlns:a16="http://schemas.microsoft.com/office/drawing/2014/main" val="10000"/>
                  </a:ext>
                </a:extLst>
              </a:tr>
              <a:tr h="370840">
                <a:tc>
                  <a:txBody>
                    <a:bodyPr/>
                    <a:lstStyle/>
                    <a:p>
                      <a:pPr>
                        <a:lnSpc>
                          <a:spcPts val="1600"/>
                        </a:lnSpc>
                      </a:pPr>
                      <a:r>
                        <a:rPr lang="en-US" sz="1350" dirty="0">
                          <a:latin typeface="Arial" panose="020B0604020202020204" pitchFamily="34" charset="0"/>
                          <a:cs typeface="Arial" panose="020B0604020202020204" pitchFamily="34" charset="0"/>
                        </a:rPr>
                        <a:t>Constraints of existing legacy </a:t>
                      </a:r>
                      <a:r>
                        <a:rPr lang="en-US" sz="1350" dirty="0" err="1">
                          <a:latin typeface="Arial" panose="020B0604020202020204" pitchFamily="34" charset="0"/>
                          <a:cs typeface="Arial" panose="020B0604020202020204" pitchFamily="34" charset="0"/>
                        </a:rPr>
                        <a:t>on-premise</a:t>
                      </a:r>
                      <a:r>
                        <a:rPr lang="en-US" sz="1350" dirty="0">
                          <a:latin typeface="Arial" panose="020B0604020202020204" pitchFamily="34" charset="0"/>
                          <a:cs typeface="Arial" panose="020B0604020202020204" pitchFamily="34" charset="0"/>
                        </a:rPr>
                        <a:t> investments</a:t>
                      </a:r>
                    </a:p>
                  </a:txBody>
                  <a:tcPr/>
                </a:tc>
                <a:tc>
                  <a:txBody>
                    <a:bodyPr/>
                    <a:lstStyle/>
                    <a:p>
                      <a:pPr marL="171450" indent="-171450">
                        <a:lnSpc>
                          <a:spcPts val="1600"/>
                        </a:lnSpc>
                        <a:buFont typeface="Arial" panose="020B0604020202020204" pitchFamily="34" charset="0"/>
                        <a:buChar char="•"/>
                      </a:pPr>
                      <a:r>
                        <a:rPr lang="en-US" sz="1400" dirty="0">
                          <a:latin typeface="Arial" panose="020B0604020202020204" pitchFamily="34" charset="0"/>
                          <a:cs typeface="Arial" panose="020B0604020202020204" pitchFamily="34" charset="0"/>
                        </a:rPr>
                        <a:t>Develop a business case that proves the inability of legacy systems to achieve current business imperatives</a:t>
                      </a:r>
                    </a:p>
                    <a:p>
                      <a:pPr marL="171450" indent="-171450">
                        <a:lnSpc>
                          <a:spcPts val="1600"/>
                        </a:lnSpc>
                        <a:buFont typeface="Arial" panose="020B0604020202020204" pitchFamily="34" charset="0"/>
                        <a:buChar char="•"/>
                      </a:pPr>
                      <a:r>
                        <a:rPr lang="en-US" sz="1400" dirty="0">
                          <a:latin typeface="Arial" panose="020B0604020202020204" pitchFamily="34" charset="0"/>
                          <a:cs typeface="Arial" panose="020B0604020202020204" pitchFamily="34" charset="0"/>
                        </a:rPr>
                        <a:t>Establish a cloud roadmap that develops</a:t>
                      </a:r>
                      <a:r>
                        <a:rPr lang="en-US" sz="1400" baseline="0" dirty="0">
                          <a:latin typeface="Arial" panose="020B0604020202020204" pitchFamily="34" charset="0"/>
                          <a:cs typeface="Arial" panose="020B0604020202020204" pitchFamily="34" charset="0"/>
                        </a:rPr>
                        <a:t> the strategy for hybrid cloud implementation, taking into account the need to overcome the disadvantages of legacy implementation</a:t>
                      </a:r>
                    </a:p>
                  </a:txBody>
                  <a:tcPr/>
                </a:tc>
                <a:extLst>
                  <a:ext uri="{0D108BD9-81ED-4DB2-BD59-A6C34878D82A}">
                    <a16:rowId xmlns:a16="http://schemas.microsoft.com/office/drawing/2014/main" val="1205444636"/>
                  </a:ext>
                </a:extLst>
              </a:tr>
              <a:tr h="370840">
                <a:tc>
                  <a:txBody>
                    <a:bodyPr/>
                    <a:lstStyle/>
                    <a:p>
                      <a:pPr>
                        <a:lnSpc>
                          <a:spcPts val="1600"/>
                        </a:lnSpc>
                      </a:pPr>
                      <a:r>
                        <a:rPr lang="en-US" sz="1350" dirty="0">
                          <a:latin typeface="Arial" panose="020B0604020202020204" pitchFamily="34" charset="0"/>
                          <a:cs typeface="Arial" panose="020B0604020202020204" pitchFamily="34" charset="0"/>
                        </a:rPr>
                        <a:t>Interoperability</a:t>
                      </a:r>
                      <a:r>
                        <a:rPr lang="en-US" sz="1350" baseline="0" dirty="0">
                          <a:latin typeface="Arial" panose="020B0604020202020204" pitchFamily="34" charset="0"/>
                          <a:cs typeface="Arial" panose="020B0604020202020204" pitchFamily="34" charset="0"/>
                        </a:rPr>
                        <a:t> among different IT systems and applications</a:t>
                      </a:r>
                      <a:endParaRPr lang="en-US" sz="1350" dirty="0">
                        <a:latin typeface="Arial" panose="020B0604020202020204" pitchFamily="34" charset="0"/>
                        <a:cs typeface="Arial" panose="020B0604020202020204" pitchFamily="34" charset="0"/>
                      </a:endParaRPr>
                    </a:p>
                  </a:txBody>
                  <a:tcPr/>
                </a:tc>
                <a:tc>
                  <a:txBody>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1350" kern="0" dirty="0">
                          <a:solidFill>
                            <a:schemeClr val="tx1"/>
                          </a:solidFill>
                          <a:latin typeface="Arial"/>
                          <a:cs typeface="Arial"/>
                        </a:rPr>
                        <a:t>Proactively monitor business process flows</a:t>
                      </a:r>
                      <a:r>
                        <a:rPr lang="en-US" sz="1350" kern="0" baseline="0" dirty="0">
                          <a:solidFill>
                            <a:schemeClr val="tx1"/>
                          </a:solidFill>
                          <a:latin typeface="Arial"/>
                          <a:cs typeface="Arial"/>
                        </a:rPr>
                        <a:t> to ensure end-to-end performance</a:t>
                      </a:r>
                      <a:endParaRPr lang="en-US" sz="1350" kern="0" dirty="0">
                        <a:solidFill>
                          <a:schemeClr val="tx1"/>
                        </a:solidFill>
                        <a:latin typeface="Arial"/>
                        <a:cs typeface="Arial"/>
                      </a:endParaRPr>
                    </a:p>
                  </a:txBody>
                  <a:tcPr/>
                </a:tc>
                <a:extLst>
                  <a:ext uri="{0D108BD9-81ED-4DB2-BD59-A6C34878D82A}">
                    <a16:rowId xmlns:a16="http://schemas.microsoft.com/office/drawing/2014/main" val="1248334883"/>
                  </a:ext>
                </a:extLst>
              </a:tr>
              <a:tr h="370840">
                <a:tc>
                  <a:txBody>
                    <a:bodyPr/>
                    <a:lstStyle/>
                    <a:p>
                      <a:pPr>
                        <a:lnSpc>
                          <a:spcPts val="1600"/>
                        </a:lnSpc>
                      </a:pPr>
                      <a:r>
                        <a:rPr lang="en-US" sz="1350" dirty="0">
                          <a:latin typeface="Arial" panose="020B0604020202020204" pitchFamily="34" charset="0"/>
                          <a:cs typeface="Arial" panose="020B0604020202020204" pitchFamily="34" charset="0"/>
                        </a:rPr>
                        <a:t>Integration to existing core systems</a:t>
                      </a:r>
                    </a:p>
                  </a:txBody>
                  <a:tcPr/>
                </a:tc>
                <a:tc>
                  <a:txBody>
                    <a:bodyPr/>
                    <a:lstStyle/>
                    <a:p>
                      <a:pPr marL="171450" indent="-171450">
                        <a:lnSpc>
                          <a:spcPts val="1600"/>
                        </a:lnSpc>
                        <a:buFont typeface="Arial" panose="020B0604020202020204" pitchFamily="34" charset="0"/>
                        <a:buChar char="•"/>
                      </a:pPr>
                      <a:r>
                        <a:rPr lang="en-US" sz="1350" dirty="0">
                          <a:latin typeface="Arial" panose="020B0604020202020204" pitchFamily="34" charset="0"/>
                          <a:cs typeface="Arial" panose="020B0604020202020204" pitchFamily="34" charset="0"/>
                        </a:rPr>
                        <a:t>Address risks/challenges</a:t>
                      </a:r>
                      <a:r>
                        <a:rPr lang="en-US" sz="1350" baseline="0" dirty="0">
                          <a:latin typeface="Arial" panose="020B0604020202020204" pitchFamily="34" charset="0"/>
                          <a:cs typeface="Arial" panose="020B0604020202020204" pitchFamily="34" charset="0"/>
                        </a:rPr>
                        <a:t> to adopting hybrid cloud, such as potential operational disruption, in a comprehensive hybrid cloud roadmap</a:t>
                      </a:r>
                      <a:endParaRPr lang="en-US" sz="13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pPr>
                        <a:lnSpc>
                          <a:spcPts val="1600"/>
                        </a:lnSpc>
                      </a:pPr>
                      <a:r>
                        <a:rPr lang="en-US" sz="1350" dirty="0">
                          <a:latin typeface="Arial" panose="020B0604020202020204" pitchFamily="34" charset="0"/>
                          <a:cs typeface="Arial" panose="020B0604020202020204" pitchFamily="34" charset="0"/>
                        </a:rPr>
                        <a:t>Too many compliance and regulatory concerns</a:t>
                      </a:r>
                    </a:p>
                  </a:txBody>
                  <a:tcPr/>
                </a:tc>
                <a:tc>
                  <a:txBody>
                    <a:bodyPr/>
                    <a:lstStyle/>
                    <a:p>
                      <a:pPr marL="169863" marR="0" lvl="0" indent="-169863"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1400" kern="0" dirty="0">
                          <a:solidFill>
                            <a:schemeClr val="tx1"/>
                          </a:solidFill>
                          <a:latin typeface="Arial"/>
                          <a:cs typeface="Arial"/>
                        </a:rPr>
                        <a:t>Establish strict control policies in-house and ensure providers can adhere to the same standards that are imposed</a:t>
                      </a:r>
                      <a:r>
                        <a:rPr lang="en-US" sz="1400" kern="0" baseline="0" dirty="0">
                          <a:solidFill>
                            <a:schemeClr val="tx1"/>
                          </a:solidFill>
                          <a:latin typeface="Arial"/>
                          <a:cs typeface="Arial"/>
                        </a:rPr>
                        <a:t> for</a:t>
                      </a:r>
                      <a:r>
                        <a:rPr lang="en-US" sz="1400" kern="0" dirty="0">
                          <a:solidFill>
                            <a:schemeClr val="tx1"/>
                          </a:solidFill>
                          <a:latin typeface="Arial"/>
                          <a:cs typeface="Arial"/>
                        </a:rPr>
                        <a:t> </a:t>
                      </a:r>
                      <a:r>
                        <a:rPr lang="en-US" sz="1400" kern="0" dirty="0" err="1">
                          <a:solidFill>
                            <a:schemeClr val="tx1"/>
                          </a:solidFill>
                          <a:latin typeface="Arial"/>
                          <a:cs typeface="Arial"/>
                        </a:rPr>
                        <a:t>on-premise</a:t>
                      </a:r>
                      <a:r>
                        <a:rPr lang="en-US" sz="1400" kern="0" dirty="0">
                          <a:solidFill>
                            <a:schemeClr val="tx1"/>
                          </a:solidFill>
                          <a:latin typeface="Arial"/>
                          <a:cs typeface="Arial"/>
                        </a:rPr>
                        <a:t> adoption</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1400" kern="0" dirty="0">
                          <a:solidFill>
                            <a:schemeClr val="tx1"/>
                          </a:solidFill>
                          <a:latin typeface="Arial"/>
                          <a:cs typeface="Arial"/>
                        </a:rPr>
                        <a:t>Identify data risks and proactively monitor compliance to current regulations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9747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285750"/>
            <a:ext cx="8598853" cy="777240"/>
          </a:xfrm>
        </p:spPr>
        <p:txBody>
          <a:bodyPr/>
          <a:lstStyle/>
          <a:p>
            <a:r>
              <a:rPr lang="en-US" dirty="0"/>
              <a:t>Life sciences firms are achieving significant successes through hybrid cloud adoption</a:t>
            </a:r>
          </a:p>
        </p:txBody>
      </p:sp>
      <p:sp>
        <p:nvSpPr>
          <p:cNvPr id="51"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p:txBody>
      </p:sp>
      <p:grpSp>
        <p:nvGrpSpPr>
          <p:cNvPr id="4" name="Group 3"/>
          <p:cNvGrpSpPr/>
          <p:nvPr/>
        </p:nvGrpSpPr>
        <p:grpSpPr>
          <a:xfrm>
            <a:off x="640080" y="1154430"/>
            <a:ext cx="7589520" cy="3840480"/>
            <a:chOff x="640080" y="1154430"/>
            <a:chExt cx="7589520" cy="3840480"/>
          </a:xfrm>
        </p:grpSpPr>
        <p:graphicFrame>
          <p:nvGraphicFramePr>
            <p:cNvPr id="69" name="Chart 68"/>
            <p:cNvGraphicFramePr/>
            <p:nvPr>
              <p:extLst>
                <p:ext uri="{D42A27DB-BD31-4B8C-83A1-F6EECF244321}">
                  <p14:modId xmlns:p14="http://schemas.microsoft.com/office/powerpoint/2010/main" val="1881791757"/>
                </p:ext>
              </p:extLst>
            </p:nvPr>
          </p:nvGraphicFramePr>
          <p:xfrm>
            <a:off x="640080" y="1154430"/>
            <a:ext cx="7589520" cy="370332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bwMode="auto">
            <a:xfrm>
              <a:off x="3429000" y="1245870"/>
              <a:ext cx="228600" cy="9144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7" name="Rectangle 6"/>
            <p:cNvSpPr/>
            <p:nvPr/>
          </p:nvSpPr>
          <p:spPr bwMode="auto">
            <a:xfrm>
              <a:off x="3520440" y="4263390"/>
              <a:ext cx="137160" cy="73152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grpSp>
      <p:sp>
        <p:nvSpPr>
          <p:cNvPr id="6" name="TextBox 2"/>
          <p:cNvSpPr txBox="1">
            <a:spLocks noChangeArrowheads="1"/>
          </p:cNvSpPr>
          <p:nvPr/>
        </p:nvSpPr>
        <p:spPr bwMode="auto">
          <a:xfrm>
            <a:off x="822960" y="1720197"/>
            <a:ext cx="7498080"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400" dirty="0">
                <a:solidFill>
                  <a:schemeClr val="tx1">
                    <a:lumMod val="90000"/>
                    <a:lumOff val="10000"/>
                  </a:schemeClr>
                </a:solidFill>
              </a:rPr>
              <a:t>With which cloud initiatives has your organization achieved the most significant success?</a:t>
            </a:r>
            <a:r>
              <a:rPr lang="en-US" sz="1400" baseline="30000" dirty="0">
                <a:solidFill>
                  <a:schemeClr val="tx1">
                    <a:lumMod val="90000"/>
                    <a:lumOff val="10000"/>
                  </a:schemeClr>
                </a:solidFill>
              </a:rPr>
              <a:t>1</a:t>
            </a:r>
            <a:endParaRPr lang="en-US" sz="1400" dirty="0">
              <a:solidFill>
                <a:schemeClr val="tx1">
                  <a:lumMod val="90000"/>
                  <a:lumOff val="10000"/>
                </a:schemeClr>
              </a:solidFill>
            </a:endParaRPr>
          </a:p>
        </p:txBody>
      </p:sp>
    </p:spTree>
    <p:extLst>
      <p:ext uri="{BB962C8B-B14F-4D97-AF65-F5344CB8AC3E}">
        <p14:creationId xmlns:p14="http://schemas.microsoft.com/office/powerpoint/2010/main" val="4287821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chor="ctr" anchorCtr="0"/>
          <a:lstStyle/>
          <a:p>
            <a:r>
              <a:rPr lang="en-US" sz="3600" dirty="0"/>
              <a:t>Recommendations</a:t>
            </a:r>
          </a:p>
        </p:txBody>
      </p:sp>
    </p:spTree>
    <p:extLst>
      <p:ext uri="{BB962C8B-B14F-4D97-AF65-F5344CB8AC3E}">
        <p14:creationId xmlns:p14="http://schemas.microsoft.com/office/powerpoint/2010/main" val="1162189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p:txBody>
          <a:bodyPr/>
          <a:lstStyle/>
          <a:p>
            <a:r>
              <a:rPr lang="en-US" dirty="0"/>
              <a:t>Dynamic hybrid cloud is the future</a:t>
            </a:r>
          </a:p>
        </p:txBody>
      </p:sp>
      <p:sp>
        <p:nvSpPr>
          <p:cNvPr id="19" name="Freeform 18"/>
          <p:cNvSpPr/>
          <p:nvPr/>
        </p:nvSpPr>
        <p:spPr>
          <a:xfrm>
            <a:off x="3619896" y="1717837"/>
            <a:ext cx="1052020" cy="2552322"/>
          </a:xfrm>
          <a:custGeom>
            <a:avLst/>
            <a:gdLst>
              <a:gd name="connsiteX0" fmla="*/ 9525 w 1524000"/>
              <a:gd name="connsiteY0" fmla="*/ 552450 h 4429125"/>
              <a:gd name="connsiteX1" fmla="*/ 571500 w 1524000"/>
              <a:gd name="connsiteY1" fmla="*/ 552450 h 4429125"/>
              <a:gd name="connsiteX2" fmla="*/ 571500 w 1524000"/>
              <a:gd name="connsiteY2" fmla="*/ 0 h 4429125"/>
              <a:gd name="connsiteX3" fmla="*/ 1524000 w 1524000"/>
              <a:gd name="connsiteY3" fmla="*/ 2228850 h 4429125"/>
              <a:gd name="connsiteX4" fmla="*/ 561975 w 1524000"/>
              <a:gd name="connsiteY4" fmla="*/ 4429125 h 4429125"/>
              <a:gd name="connsiteX5" fmla="*/ 561975 w 1524000"/>
              <a:gd name="connsiteY5" fmla="*/ 3905250 h 4429125"/>
              <a:gd name="connsiteX6" fmla="*/ 0 w 1524000"/>
              <a:gd name="connsiteY6" fmla="*/ 3905250 h 442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4429125">
                <a:moveTo>
                  <a:pt x="9525" y="552450"/>
                </a:moveTo>
                <a:lnTo>
                  <a:pt x="571500" y="552450"/>
                </a:lnTo>
                <a:lnTo>
                  <a:pt x="571500" y="0"/>
                </a:lnTo>
                <a:lnTo>
                  <a:pt x="1524000" y="2228850"/>
                </a:lnTo>
                <a:lnTo>
                  <a:pt x="561975" y="4429125"/>
                </a:lnTo>
                <a:lnTo>
                  <a:pt x="561975" y="3905250"/>
                </a:lnTo>
                <a:lnTo>
                  <a:pt x="0" y="3905250"/>
                </a:lnTo>
              </a:path>
            </a:pathLst>
          </a:custGeom>
          <a:gradFill flip="none" rotWithShape="1">
            <a:gsLst>
              <a:gs pos="100000">
                <a:srgbClr val="CBDDE6"/>
              </a:gs>
              <a:gs pos="0">
                <a:schemeClr val="bg1">
                  <a:shade val="100000"/>
                  <a:satMod val="115000"/>
                  <a:alpha val="0"/>
                </a:schemeClr>
              </a:gs>
            </a:gsLst>
            <a:lin ang="0" scaled="1"/>
            <a:tileRect/>
          </a:grad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400" dirty="0">
              <a:solidFill>
                <a:prstClr val="white"/>
              </a:solidFill>
              <a:latin typeface="Arial" charset="0"/>
              <a:ea typeface="Arial" charset="0"/>
              <a:cs typeface="Arial" charset="0"/>
            </a:endParaRPr>
          </a:p>
        </p:txBody>
      </p:sp>
      <p:sp>
        <p:nvSpPr>
          <p:cNvPr id="20" name="Text Box 132"/>
          <p:cNvSpPr txBox="1">
            <a:spLocks noChangeArrowheads="1"/>
          </p:cNvSpPr>
          <p:nvPr/>
        </p:nvSpPr>
        <p:spPr bwMode="auto">
          <a:xfrm>
            <a:off x="395255" y="1661429"/>
            <a:ext cx="1638590" cy="264688"/>
          </a:xfrm>
          <a:prstGeom prst="rect">
            <a:avLst/>
          </a:prstGeom>
          <a:noFill/>
          <a:ln>
            <a:noFill/>
          </a:ln>
          <a:effectLst>
            <a:prstShdw prst="shdw17" dist="17961" dir="2700000">
              <a:schemeClr val="accent1">
                <a:gamma/>
                <a:shade val="60000"/>
                <a:invGamma/>
                <a:alpha val="74998"/>
              </a:schemeClr>
            </a:prstShdw>
          </a:effectLst>
          <a:extLst/>
        </p:spPr>
        <p:txBody>
          <a:bodyPr wrap="none">
            <a:spAutoFit/>
          </a:bodyPr>
          <a:lstStyle>
            <a:lvl1pPr>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fontAlgn="auto">
              <a:lnSpc>
                <a:spcPct val="80000"/>
              </a:lnSpc>
              <a:spcBef>
                <a:spcPct val="50000"/>
              </a:spcBef>
              <a:spcAft>
                <a:spcPts val="0"/>
              </a:spcAft>
            </a:pPr>
            <a:r>
              <a:rPr lang="en-US" altLang="en-US" sz="1400" dirty="0">
                <a:latin typeface="Arial" charset="0"/>
                <a:ea typeface="Arial" charset="0"/>
                <a:cs typeface="Arial" charset="0"/>
              </a:rPr>
              <a:t>Private Cloud &amp; IT</a:t>
            </a:r>
          </a:p>
        </p:txBody>
      </p:sp>
      <p:sp>
        <p:nvSpPr>
          <p:cNvPr id="21" name="Text Box 75"/>
          <p:cNvSpPr txBox="1">
            <a:spLocks noChangeArrowheads="1"/>
          </p:cNvSpPr>
          <p:nvPr/>
        </p:nvSpPr>
        <p:spPr bwMode="auto">
          <a:xfrm>
            <a:off x="1825446" y="2022475"/>
            <a:ext cx="1552028" cy="900246"/>
          </a:xfrm>
          <a:prstGeom prst="rect">
            <a:avLst/>
          </a:prstGeom>
          <a:noFill/>
          <a:ln>
            <a:noFill/>
          </a:ln>
          <a:effectLst>
            <a:prstShdw prst="shdw17" dist="17961" dir="2700000">
              <a:schemeClr val="accent1">
                <a:gamma/>
                <a:shade val="60000"/>
                <a:invGamma/>
                <a:alpha val="74998"/>
              </a:schemeClr>
            </a:prstShdw>
          </a:effectLst>
          <a:extLst/>
        </p:spPr>
        <p:txBody>
          <a:bodyPr wrap="none">
            <a:spAutoFit/>
          </a:bodyPr>
          <a:lstStyle>
            <a:lvl1pPr marL="228600" indent="-228600">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marL="0" indent="0" fontAlgn="auto">
              <a:lnSpc>
                <a:spcPct val="80000"/>
              </a:lnSpc>
              <a:spcBef>
                <a:spcPct val="50000"/>
              </a:spcBef>
              <a:spcAft>
                <a:spcPts val="0"/>
              </a:spcAft>
            </a:pPr>
            <a:r>
              <a:rPr lang="en-US" altLang="en-US" sz="1200" b="1" dirty="0">
                <a:solidFill>
                  <a:prstClr val="black"/>
                </a:solidFill>
                <a:latin typeface="Arial" charset="0"/>
                <a:ea typeface="Arial" charset="0"/>
                <a:cs typeface="Arial" charset="0"/>
              </a:rPr>
              <a:t>Benefits:</a:t>
            </a:r>
          </a:p>
          <a:p>
            <a:pPr marL="0" indent="0" fontAlgn="auto">
              <a:lnSpc>
                <a:spcPct val="80000"/>
              </a:lnSpc>
              <a:spcBef>
                <a:spcPct val="50000"/>
              </a:spcBef>
              <a:spcAft>
                <a:spcPts val="0"/>
              </a:spcAft>
              <a:buClr>
                <a:srgbClr val="00B0F0"/>
              </a:buClr>
              <a:buSzPct val="120000"/>
            </a:pPr>
            <a:r>
              <a:rPr lang="en-US" altLang="en-US" sz="1100" dirty="0">
                <a:solidFill>
                  <a:prstClr val="black"/>
                </a:solidFill>
                <a:latin typeface="Arial" charset="0"/>
                <a:ea typeface="Arial" charset="0"/>
                <a:cs typeface="Arial" charset="0"/>
              </a:rPr>
              <a:t>Fully customizable</a:t>
            </a:r>
          </a:p>
          <a:p>
            <a:pPr marL="0" indent="0" fontAlgn="auto">
              <a:lnSpc>
                <a:spcPct val="80000"/>
              </a:lnSpc>
              <a:spcBef>
                <a:spcPct val="50000"/>
              </a:spcBef>
              <a:spcAft>
                <a:spcPts val="0"/>
              </a:spcAft>
              <a:buClr>
                <a:srgbClr val="00B0F0"/>
              </a:buClr>
              <a:buSzPct val="120000"/>
            </a:pPr>
            <a:r>
              <a:rPr lang="en-US" altLang="en-US" sz="1100" dirty="0">
                <a:solidFill>
                  <a:prstClr val="black"/>
                </a:solidFill>
                <a:latin typeface="Arial" charset="0"/>
                <a:ea typeface="Arial" charset="0"/>
                <a:cs typeface="Arial" charset="0"/>
              </a:rPr>
              <a:t>Robust management</a:t>
            </a:r>
          </a:p>
          <a:p>
            <a:pPr marL="0" indent="0" fontAlgn="auto">
              <a:lnSpc>
                <a:spcPct val="80000"/>
              </a:lnSpc>
              <a:spcBef>
                <a:spcPct val="50000"/>
              </a:spcBef>
              <a:spcAft>
                <a:spcPts val="0"/>
              </a:spcAft>
              <a:buClr>
                <a:srgbClr val="00B0F0"/>
              </a:buClr>
              <a:buSzPct val="120000"/>
            </a:pPr>
            <a:r>
              <a:rPr lang="en-US" altLang="en-US" sz="1100" dirty="0">
                <a:solidFill>
                  <a:prstClr val="black"/>
                </a:solidFill>
                <a:latin typeface="Arial" charset="0"/>
                <a:ea typeface="Arial" charset="0"/>
                <a:cs typeface="Arial" charset="0"/>
              </a:rPr>
              <a:t>Secure by design</a:t>
            </a:r>
          </a:p>
        </p:txBody>
      </p:sp>
      <p:sp>
        <p:nvSpPr>
          <p:cNvPr id="22" name="Title 1"/>
          <p:cNvSpPr txBox="1">
            <a:spLocks/>
          </p:cNvSpPr>
          <p:nvPr/>
        </p:nvSpPr>
        <p:spPr bwMode="auto">
          <a:xfrm>
            <a:off x="5403178" y="2472598"/>
            <a:ext cx="2817570" cy="480131"/>
          </a:xfrm>
          <a:prstGeom prst="rect">
            <a:avLst/>
          </a:prstGeom>
        </p:spPr>
        <p:txBody>
          <a:bodyPr wrap="square">
            <a:spAutoFit/>
          </a:bodyPr>
          <a:lstStyle>
            <a:lvl1pPr>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fontAlgn="auto">
              <a:spcBef>
                <a:spcPts val="0"/>
              </a:spcBef>
              <a:spcAft>
                <a:spcPts val="0"/>
              </a:spcAft>
            </a:pPr>
            <a:r>
              <a:rPr lang="en-US" altLang="en-US" sz="1400" b="1" dirty="0">
                <a:solidFill>
                  <a:srgbClr val="248EC9"/>
                </a:solidFill>
                <a:latin typeface="Arial" charset="0"/>
                <a:ea typeface="Arial" charset="0"/>
                <a:cs typeface="Arial" charset="0"/>
              </a:rPr>
              <a:t>Best of both worlds. </a:t>
            </a:r>
            <a:br>
              <a:rPr lang="en-US" altLang="en-US" sz="1400" b="1" dirty="0">
                <a:solidFill>
                  <a:srgbClr val="248EC9"/>
                </a:solidFill>
                <a:latin typeface="Arial" charset="0"/>
                <a:ea typeface="Arial" charset="0"/>
                <a:cs typeface="Arial" charset="0"/>
              </a:rPr>
            </a:br>
            <a:r>
              <a:rPr lang="en-US" altLang="en-US" sz="1400" b="1" dirty="0">
                <a:solidFill>
                  <a:srgbClr val="248EC9"/>
                </a:solidFill>
                <a:latin typeface="Arial" charset="0"/>
                <a:ea typeface="Arial" charset="0"/>
                <a:cs typeface="Arial" charset="0"/>
              </a:rPr>
              <a:t>Better outcomes. </a:t>
            </a:r>
          </a:p>
        </p:txBody>
      </p:sp>
      <p:sp>
        <p:nvSpPr>
          <p:cNvPr id="23" name="Content Placeholder 2"/>
          <p:cNvSpPr txBox="1">
            <a:spLocks/>
          </p:cNvSpPr>
          <p:nvPr/>
        </p:nvSpPr>
        <p:spPr bwMode="auto">
          <a:xfrm>
            <a:off x="4892040" y="2961580"/>
            <a:ext cx="3778779" cy="171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fontAlgn="auto">
              <a:lnSpc>
                <a:spcPct val="100000"/>
              </a:lnSpc>
              <a:spcBef>
                <a:spcPts val="400"/>
              </a:spcBef>
              <a:spcAft>
                <a:spcPts val="400"/>
              </a:spcAft>
              <a:buClr>
                <a:srgbClr val="00B0F0"/>
              </a:buClr>
              <a:buSzPct val="120000"/>
            </a:pPr>
            <a:r>
              <a:rPr lang="en-US" altLang="en-US" sz="1200" dirty="0">
                <a:solidFill>
                  <a:prstClr val="black"/>
                </a:solidFill>
                <a:latin typeface="Arial" charset="0"/>
                <a:ea typeface="Arial" charset="0"/>
                <a:cs typeface="Arial" charset="0"/>
              </a:rPr>
              <a:t>Lower total cost of ownership</a:t>
            </a:r>
          </a:p>
          <a:p>
            <a:pPr fontAlgn="auto">
              <a:lnSpc>
                <a:spcPct val="100000"/>
              </a:lnSpc>
              <a:spcBef>
                <a:spcPts val="400"/>
              </a:spcBef>
              <a:spcAft>
                <a:spcPts val="400"/>
              </a:spcAft>
              <a:buClr>
                <a:srgbClr val="00B0F0"/>
              </a:buClr>
              <a:buSzPct val="120000"/>
            </a:pPr>
            <a:r>
              <a:rPr lang="en-US" altLang="en-US" sz="1200" dirty="0">
                <a:solidFill>
                  <a:prstClr val="black"/>
                </a:solidFill>
                <a:latin typeface="Arial" charset="0"/>
                <a:ea typeface="Arial" charset="0"/>
                <a:cs typeface="Arial" charset="0"/>
              </a:rPr>
              <a:t>Create new business models</a:t>
            </a:r>
          </a:p>
          <a:p>
            <a:pPr fontAlgn="auto">
              <a:lnSpc>
                <a:spcPct val="100000"/>
              </a:lnSpc>
              <a:spcBef>
                <a:spcPts val="400"/>
              </a:spcBef>
              <a:spcAft>
                <a:spcPts val="400"/>
              </a:spcAft>
              <a:buClr>
                <a:srgbClr val="00B0F0"/>
              </a:buClr>
              <a:buSzPct val="120000"/>
            </a:pPr>
            <a:r>
              <a:rPr lang="en-US" altLang="en-US" sz="1200" dirty="0">
                <a:solidFill>
                  <a:prstClr val="black"/>
                </a:solidFill>
                <a:latin typeface="Arial" charset="0"/>
                <a:ea typeface="Arial" charset="0"/>
                <a:cs typeface="Arial" charset="0"/>
              </a:rPr>
              <a:t>Enhance operational efficiency</a:t>
            </a:r>
          </a:p>
          <a:p>
            <a:pPr fontAlgn="auto">
              <a:lnSpc>
                <a:spcPct val="100000"/>
              </a:lnSpc>
              <a:spcBef>
                <a:spcPts val="400"/>
              </a:spcBef>
              <a:spcAft>
                <a:spcPts val="400"/>
              </a:spcAft>
              <a:buClr>
                <a:srgbClr val="00B0F0"/>
              </a:buClr>
              <a:buSzPct val="120000"/>
            </a:pPr>
            <a:r>
              <a:rPr lang="en-US" altLang="en-US" sz="1200" dirty="0">
                <a:solidFill>
                  <a:prstClr val="black"/>
                </a:solidFill>
                <a:latin typeface="Arial" charset="0"/>
                <a:ea typeface="Arial" charset="0"/>
                <a:cs typeface="Arial" charset="0"/>
              </a:rPr>
              <a:t>Facilitate innovation</a:t>
            </a:r>
          </a:p>
          <a:p>
            <a:pPr fontAlgn="auto">
              <a:lnSpc>
                <a:spcPct val="100000"/>
              </a:lnSpc>
              <a:spcBef>
                <a:spcPts val="400"/>
              </a:spcBef>
              <a:spcAft>
                <a:spcPts val="400"/>
              </a:spcAft>
              <a:buClr>
                <a:srgbClr val="00B0F0"/>
              </a:buClr>
              <a:buSzPct val="120000"/>
            </a:pPr>
            <a:r>
              <a:rPr lang="en-US" altLang="en-US" sz="1200" dirty="0">
                <a:solidFill>
                  <a:prstClr val="black"/>
                </a:solidFill>
                <a:latin typeface="Arial" charset="0"/>
                <a:ea typeface="Arial" charset="0"/>
                <a:cs typeface="Arial" charset="0"/>
              </a:rPr>
              <a:t>Meet customer expectations more readily</a:t>
            </a:r>
          </a:p>
          <a:p>
            <a:pPr fontAlgn="auto">
              <a:lnSpc>
                <a:spcPct val="100000"/>
              </a:lnSpc>
              <a:spcBef>
                <a:spcPts val="400"/>
              </a:spcBef>
              <a:spcAft>
                <a:spcPts val="400"/>
              </a:spcAft>
              <a:buClr>
                <a:prstClr val="black"/>
              </a:buClr>
            </a:pPr>
            <a:r>
              <a:rPr lang="en-US" altLang="en-US" sz="1200" dirty="0">
                <a:solidFill>
                  <a:prstClr val="black"/>
                </a:solidFill>
                <a:latin typeface="Arial" charset="0"/>
                <a:ea typeface="Arial" charset="0"/>
                <a:cs typeface="Arial" charset="0"/>
              </a:rPr>
              <a:t>Manage and allocate technology spending effectively</a:t>
            </a:r>
          </a:p>
        </p:txBody>
      </p:sp>
      <p:sp>
        <p:nvSpPr>
          <p:cNvPr id="27" name="Text Box 75"/>
          <p:cNvSpPr txBox="1">
            <a:spLocks noChangeArrowheads="1"/>
          </p:cNvSpPr>
          <p:nvPr/>
        </p:nvSpPr>
        <p:spPr bwMode="auto">
          <a:xfrm>
            <a:off x="1825446" y="3512420"/>
            <a:ext cx="1091966" cy="900246"/>
          </a:xfrm>
          <a:prstGeom prst="rect">
            <a:avLst/>
          </a:prstGeom>
          <a:noFill/>
          <a:ln>
            <a:noFill/>
          </a:ln>
          <a:effectLst>
            <a:prstShdw prst="shdw17" dist="17961" dir="2700000">
              <a:schemeClr val="accent1">
                <a:gamma/>
                <a:shade val="60000"/>
                <a:invGamma/>
                <a:alpha val="74998"/>
              </a:schemeClr>
            </a:prstShdw>
          </a:effectLst>
          <a:extLst/>
        </p:spPr>
        <p:txBody>
          <a:bodyPr wrap="none">
            <a:spAutoFit/>
          </a:bodyPr>
          <a:lstStyle>
            <a:lvl1pPr marL="228600" indent="-228600">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marL="0" indent="0" fontAlgn="auto">
              <a:lnSpc>
                <a:spcPct val="80000"/>
              </a:lnSpc>
              <a:spcBef>
                <a:spcPct val="50000"/>
              </a:spcBef>
              <a:spcAft>
                <a:spcPts val="0"/>
              </a:spcAft>
            </a:pPr>
            <a:r>
              <a:rPr lang="en-US" altLang="en-US" sz="1200" b="1" dirty="0">
                <a:solidFill>
                  <a:prstClr val="black"/>
                </a:solidFill>
                <a:latin typeface="Arial" charset="0"/>
                <a:ea typeface="Arial" charset="0"/>
                <a:cs typeface="Arial" charset="0"/>
              </a:rPr>
              <a:t>Benefits:</a:t>
            </a:r>
          </a:p>
          <a:p>
            <a:pPr marL="0" indent="0" fontAlgn="auto">
              <a:lnSpc>
                <a:spcPct val="80000"/>
              </a:lnSpc>
              <a:spcBef>
                <a:spcPct val="50000"/>
              </a:spcBef>
              <a:spcAft>
                <a:spcPts val="0"/>
              </a:spcAft>
              <a:buClr>
                <a:srgbClr val="00B0F0"/>
              </a:buClr>
              <a:buSzPct val="120000"/>
            </a:pPr>
            <a:r>
              <a:rPr lang="en-US" altLang="en-US" sz="1100" dirty="0">
                <a:solidFill>
                  <a:prstClr val="black"/>
                </a:solidFill>
                <a:latin typeface="Arial" charset="0"/>
                <a:ea typeface="Arial" charset="0"/>
                <a:cs typeface="Arial" charset="0"/>
              </a:rPr>
              <a:t>Low entry cost</a:t>
            </a:r>
          </a:p>
          <a:p>
            <a:pPr marL="0" indent="0" fontAlgn="auto">
              <a:lnSpc>
                <a:spcPct val="80000"/>
              </a:lnSpc>
              <a:spcBef>
                <a:spcPct val="50000"/>
              </a:spcBef>
              <a:spcAft>
                <a:spcPts val="0"/>
              </a:spcAft>
              <a:buClr>
                <a:srgbClr val="00B0F0"/>
              </a:buClr>
              <a:buSzPct val="120000"/>
            </a:pPr>
            <a:r>
              <a:rPr lang="en-US" altLang="en-US" sz="1100" dirty="0">
                <a:solidFill>
                  <a:prstClr val="black"/>
                </a:solidFill>
                <a:latin typeface="Arial" charset="0"/>
                <a:ea typeface="Arial" charset="0"/>
                <a:cs typeface="Arial" charset="0"/>
              </a:rPr>
              <a:t>Pay-per-use</a:t>
            </a:r>
          </a:p>
          <a:p>
            <a:pPr marL="0" indent="0" fontAlgn="auto">
              <a:lnSpc>
                <a:spcPct val="80000"/>
              </a:lnSpc>
              <a:spcBef>
                <a:spcPct val="50000"/>
              </a:spcBef>
              <a:spcAft>
                <a:spcPts val="0"/>
              </a:spcAft>
              <a:buClr>
                <a:srgbClr val="00B0F0"/>
              </a:buClr>
              <a:buSzPct val="120000"/>
            </a:pPr>
            <a:r>
              <a:rPr lang="en-US" altLang="en-US" sz="1100" dirty="0">
                <a:solidFill>
                  <a:prstClr val="black"/>
                </a:solidFill>
                <a:latin typeface="Arial" charset="0"/>
                <a:ea typeface="Arial" charset="0"/>
                <a:cs typeface="Arial" charset="0"/>
              </a:rPr>
              <a:t>Highly elastic</a:t>
            </a:r>
          </a:p>
        </p:txBody>
      </p:sp>
      <p:sp>
        <p:nvSpPr>
          <p:cNvPr id="28" name="Text Box 132"/>
          <p:cNvSpPr txBox="1">
            <a:spLocks noChangeArrowheads="1"/>
          </p:cNvSpPr>
          <p:nvPr/>
        </p:nvSpPr>
        <p:spPr bwMode="auto">
          <a:xfrm>
            <a:off x="5902737" y="1501517"/>
            <a:ext cx="1548822" cy="264688"/>
          </a:xfrm>
          <a:prstGeom prst="rect">
            <a:avLst/>
          </a:prstGeom>
          <a:noFill/>
          <a:ln>
            <a:noFill/>
          </a:ln>
          <a:effectLst>
            <a:prstShdw prst="shdw17" dist="17961" dir="2700000">
              <a:schemeClr val="accent1">
                <a:gamma/>
                <a:shade val="60000"/>
                <a:invGamma/>
                <a:alpha val="74998"/>
              </a:schemeClr>
            </a:prstShdw>
          </a:effectLst>
          <a:extLst/>
        </p:spPr>
        <p:txBody>
          <a:bodyPr wrap="none">
            <a:spAutoFit/>
          </a:bodyPr>
          <a:lstStyle>
            <a:lvl1pPr>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fontAlgn="auto">
              <a:lnSpc>
                <a:spcPct val="80000"/>
              </a:lnSpc>
              <a:spcBef>
                <a:spcPct val="50000"/>
              </a:spcBef>
              <a:spcAft>
                <a:spcPts val="0"/>
              </a:spcAft>
            </a:pPr>
            <a:r>
              <a:rPr lang="en-US" altLang="en-US" sz="1400" b="1" dirty="0">
                <a:latin typeface="Arial" charset="0"/>
                <a:ea typeface="Arial" charset="0"/>
                <a:cs typeface="Arial" charset="0"/>
              </a:rPr>
              <a:t>Dynamic Hybrid</a:t>
            </a:r>
          </a:p>
        </p:txBody>
      </p:sp>
      <p:sp>
        <p:nvSpPr>
          <p:cNvPr id="29" name="Text Box 132"/>
          <p:cNvSpPr txBox="1">
            <a:spLocks noChangeArrowheads="1"/>
          </p:cNvSpPr>
          <p:nvPr/>
        </p:nvSpPr>
        <p:spPr bwMode="auto">
          <a:xfrm>
            <a:off x="395255" y="3121100"/>
            <a:ext cx="1191352" cy="264688"/>
          </a:xfrm>
          <a:prstGeom prst="rect">
            <a:avLst/>
          </a:prstGeom>
          <a:noFill/>
          <a:ln>
            <a:noFill/>
          </a:ln>
          <a:effectLst>
            <a:prstShdw prst="shdw17" dist="17961" dir="2700000">
              <a:schemeClr val="accent1">
                <a:gamma/>
                <a:shade val="60000"/>
                <a:invGamma/>
                <a:alpha val="74998"/>
              </a:schemeClr>
            </a:prstShdw>
          </a:effectLst>
          <a:extLst/>
        </p:spPr>
        <p:txBody>
          <a:bodyPr wrap="none">
            <a:spAutoFit/>
          </a:bodyPr>
          <a:lstStyle>
            <a:lvl1pPr>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fontAlgn="auto">
              <a:lnSpc>
                <a:spcPct val="80000"/>
              </a:lnSpc>
              <a:spcBef>
                <a:spcPct val="50000"/>
              </a:spcBef>
              <a:spcAft>
                <a:spcPts val="0"/>
              </a:spcAft>
            </a:pPr>
            <a:r>
              <a:rPr lang="en-US" altLang="en-US" sz="1400" dirty="0">
                <a:latin typeface="Arial" charset="0"/>
                <a:ea typeface="Arial" charset="0"/>
                <a:cs typeface="Arial" charset="0"/>
              </a:rPr>
              <a:t>Public Cloud</a:t>
            </a:r>
          </a:p>
        </p:txBody>
      </p:sp>
      <p:pic>
        <p:nvPicPr>
          <p:cNvPr id="30"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970" y="2038132"/>
            <a:ext cx="754718" cy="55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897" y="3504832"/>
            <a:ext cx="774864" cy="57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3644" y="1771789"/>
            <a:ext cx="941461" cy="62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975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32971" y="1245870"/>
            <a:ext cx="6457443" cy="3246120"/>
            <a:chOff x="1432971" y="1245870"/>
            <a:chExt cx="6457443" cy="3246120"/>
          </a:xfrm>
        </p:grpSpPr>
        <p:pic>
          <p:nvPicPr>
            <p:cNvPr id="40" name="Picture 3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0889" t="14444" r="10889" b="41111"/>
            <a:stretch/>
          </p:blipFill>
          <p:spPr>
            <a:xfrm>
              <a:off x="1620467" y="1404910"/>
              <a:ext cx="5478265" cy="2998574"/>
            </a:xfrm>
            <a:prstGeom prst="rect">
              <a:avLst/>
            </a:prstGeom>
          </p:spPr>
        </p:pic>
        <p:sp>
          <p:nvSpPr>
            <p:cNvPr id="37" name="Rectangle 36"/>
            <p:cNvSpPr/>
            <p:nvPr/>
          </p:nvSpPr>
          <p:spPr>
            <a:xfrm>
              <a:off x="1432971" y="1245870"/>
              <a:ext cx="6457443" cy="3246120"/>
            </a:xfrm>
            <a:prstGeom prst="rect">
              <a:avLst/>
            </a:prstGeom>
            <a:solidFill>
              <a:srgbClr val="FFFFFF">
                <a:alpha val="79000"/>
              </a:srgbClr>
            </a:solidFill>
            <a:ln w="25400" cap="flat" cmpd="sng" algn="ctr">
              <a:noFill/>
              <a:prstDash val="solid"/>
            </a:ln>
            <a:effectLst/>
          </p:spPr>
          <p:txBody>
            <a:bodyPr anchor="ctr"/>
            <a:lstStyle/>
            <a:p>
              <a:pPr algn="ctr" eaLnBrk="0" fontAlgn="auto" hangingPunct="0">
                <a:lnSpc>
                  <a:spcPct val="100000"/>
                </a:lnSpc>
                <a:spcBef>
                  <a:spcPts val="0"/>
                </a:spcBef>
                <a:spcAft>
                  <a:spcPts val="0"/>
                </a:spcAft>
                <a:defRPr/>
              </a:pPr>
              <a:endParaRPr lang="en-US" sz="1800" kern="0" dirty="0">
                <a:solidFill>
                  <a:prstClr val="white"/>
                </a:solidFill>
                <a:latin typeface="Arial"/>
              </a:endParaRPr>
            </a:p>
          </p:txBody>
        </p:sp>
        <p:pic>
          <p:nvPicPr>
            <p:cNvPr id="46" name="Picture 45"/>
            <p:cNvPicPr>
              <a:picLocks noChangeAspect="1"/>
            </p:cNvPicPr>
            <p:nvPr/>
          </p:nvPicPr>
          <p:blipFill rotWithShape="1">
            <a:blip r:embed="rId4" cstate="print">
              <a:lum bright="70000" contrast="-70000"/>
              <a:alphaModFix amt="33000"/>
              <a:extLst>
                <a:ext uri="{28A0092B-C50C-407E-A947-70E740481C1C}">
                  <a14:useLocalDpi xmlns:a14="http://schemas.microsoft.com/office/drawing/2010/main" val="0"/>
                </a:ext>
              </a:extLst>
            </a:blip>
            <a:srcRect l="14445" t="8261" r="15366" b="19616"/>
            <a:stretch/>
          </p:blipFill>
          <p:spPr>
            <a:xfrm>
              <a:off x="4359600" y="2156864"/>
              <a:ext cx="604186" cy="598083"/>
            </a:xfrm>
            <a:prstGeom prst="rect">
              <a:avLst/>
            </a:prstGeom>
          </p:spPr>
        </p:pic>
        <p:pic>
          <p:nvPicPr>
            <p:cNvPr id="21" name="Picture 20"/>
            <p:cNvPicPr>
              <a:picLocks noChangeAspect="1"/>
            </p:cNvPicPr>
            <p:nvPr/>
          </p:nvPicPr>
          <p:blipFill rotWithShape="1">
            <a:blip r:embed="rId5" cstate="print">
              <a:lum bright="70000" contrast="-70000"/>
              <a:alphaModFix amt="20000"/>
              <a:extLst>
                <a:ext uri="{28A0092B-C50C-407E-A947-70E740481C1C}">
                  <a14:useLocalDpi xmlns:a14="http://schemas.microsoft.com/office/drawing/2010/main" val="0"/>
                </a:ext>
              </a:extLst>
            </a:blip>
            <a:srcRect l="10889" t="14444" r="10889" b="41111"/>
            <a:stretch/>
          </p:blipFill>
          <p:spPr>
            <a:xfrm>
              <a:off x="2196877" y="2904197"/>
              <a:ext cx="1970391" cy="1078510"/>
            </a:xfrm>
            <a:prstGeom prst="rect">
              <a:avLst/>
            </a:prstGeom>
          </p:spPr>
        </p:pic>
        <p:pic>
          <p:nvPicPr>
            <p:cNvPr id="23" name="Picture 22"/>
            <p:cNvPicPr>
              <a:picLocks noChangeAspect="1"/>
            </p:cNvPicPr>
            <p:nvPr/>
          </p:nvPicPr>
          <p:blipFill rotWithShape="1">
            <a:blip r:embed="rId5" cstate="print">
              <a:lum bright="70000" contrast="-70000"/>
              <a:alphaModFix amt="20000"/>
              <a:extLst>
                <a:ext uri="{28A0092B-C50C-407E-A947-70E740481C1C}">
                  <a14:useLocalDpi xmlns:a14="http://schemas.microsoft.com/office/drawing/2010/main" val="0"/>
                </a:ext>
              </a:extLst>
            </a:blip>
            <a:srcRect l="10889" t="14444" r="10889" b="41111"/>
            <a:stretch/>
          </p:blipFill>
          <p:spPr>
            <a:xfrm>
              <a:off x="4520878" y="2904197"/>
              <a:ext cx="1970391" cy="1078510"/>
            </a:xfrm>
            <a:prstGeom prst="rect">
              <a:avLst/>
            </a:prstGeom>
          </p:spPr>
        </p:pic>
        <p:pic>
          <p:nvPicPr>
            <p:cNvPr id="24" name="Picture 23"/>
            <p:cNvPicPr>
              <a:picLocks noChangeAspect="1"/>
            </p:cNvPicPr>
            <p:nvPr/>
          </p:nvPicPr>
          <p:blipFill rotWithShape="1">
            <a:blip r:embed="rId6" cstate="print">
              <a:lum bright="70000" contrast="-70000"/>
              <a:alphaModFix amt="35000"/>
              <a:extLst>
                <a:ext uri="{28A0092B-C50C-407E-A947-70E740481C1C}">
                  <a14:useLocalDpi xmlns:a14="http://schemas.microsoft.com/office/drawing/2010/main" val="0"/>
                </a:ext>
              </a:extLst>
            </a:blip>
            <a:srcRect l="6444" t="5333" r="11778" b="13556"/>
            <a:stretch/>
          </p:blipFill>
          <p:spPr>
            <a:xfrm>
              <a:off x="2380557" y="3414866"/>
              <a:ext cx="421131" cy="402389"/>
            </a:xfrm>
            <a:prstGeom prst="rect">
              <a:avLst/>
            </a:prstGeom>
          </p:spPr>
        </p:pic>
        <p:pic>
          <p:nvPicPr>
            <p:cNvPr id="27" name="Picture 26"/>
            <p:cNvPicPr>
              <a:picLocks noChangeAspect="1"/>
            </p:cNvPicPr>
            <p:nvPr/>
          </p:nvPicPr>
          <p:blipFill rotWithShape="1">
            <a:blip r:embed="rId7" cstate="print">
              <a:lum bright="70000" contrast="-70000"/>
              <a:alphaModFix amt="35000"/>
              <a:extLst>
                <a:ext uri="{28A0092B-C50C-407E-A947-70E740481C1C}">
                  <a14:useLocalDpi xmlns:a14="http://schemas.microsoft.com/office/drawing/2010/main" val="0"/>
                </a:ext>
              </a:extLst>
            </a:blip>
            <a:srcRect l="13556" t="14445" r="12666" b="29556"/>
            <a:stretch/>
          </p:blipFill>
          <p:spPr>
            <a:xfrm>
              <a:off x="3437671" y="3359844"/>
              <a:ext cx="641115" cy="468795"/>
            </a:xfrm>
            <a:prstGeom prst="rect">
              <a:avLst/>
            </a:prstGeom>
          </p:spPr>
        </p:pic>
        <p:pic>
          <p:nvPicPr>
            <p:cNvPr id="28" name="Picture 27"/>
            <p:cNvPicPr>
              <a:picLocks noChangeAspect="1"/>
            </p:cNvPicPr>
            <p:nvPr/>
          </p:nvPicPr>
          <p:blipFill rotWithShape="1">
            <a:blip r:embed="rId8" cstate="print">
              <a:lum bright="70000" contrast="-70000"/>
              <a:alphaModFix amt="35000"/>
              <a:extLst>
                <a:ext uri="{28A0092B-C50C-407E-A947-70E740481C1C}">
                  <a14:useLocalDpi xmlns:a14="http://schemas.microsoft.com/office/drawing/2010/main" val="0"/>
                </a:ext>
              </a:extLst>
            </a:blip>
            <a:srcRect l="8222" r="8222" b="14445"/>
            <a:stretch/>
          </p:blipFill>
          <p:spPr>
            <a:xfrm>
              <a:off x="2804301" y="3290340"/>
              <a:ext cx="616176" cy="607802"/>
            </a:xfrm>
            <a:prstGeom prst="rect">
              <a:avLst/>
            </a:prstGeom>
          </p:spPr>
        </p:pic>
        <p:pic>
          <p:nvPicPr>
            <p:cNvPr id="34" name="Picture 33"/>
            <p:cNvPicPr>
              <a:picLocks noChangeAspect="1"/>
            </p:cNvPicPr>
            <p:nvPr/>
          </p:nvPicPr>
          <p:blipFill rotWithShape="1">
            <a:blip r:embed="rId9" cstate="print">
              <a:lum bright="70000" contrast="-70000"/>
              <a:alphaModFix amt="35000"/>
              <a:extLst>
                <a:ext uri="{28A0092B-C50C-407E-A947-70E740481C1C}">
                  <a14:useLocalDpi xmlns:a14="http://schemas.microsoft.com/office/drawing/2010/main" val="0"/>
                </a:ext>
              </a:extLst>
            </a:blip>
            <a:srcRect l="4622" t="15333" r="6985" b="26022"/>
            <a:stretch/>
          </p:blipFill>
          <p:spPr>
            <a:xfrm>
              <a:off x="4432397" y="3386617"/>
              <a:ext cx="961685" cy="614647"/>
            </a:xfrm>
            <a:prstGeom prst="rect">
              <a:avLst/>
            </a:prstGeom>
          </p:spPr>
        </p:pic>
        <p:pic>
          <p:nvPicPr>
            <p:cNvPr id="35" name="Picture 34"/>
            <p:cNvPicPr>
              <a:picLocks noChangeAspect="1"/>
            </p:cNvPicPr>
            <p:nvPr/>
          </p:nvPicPr>
          <p:blipFill rotWithShape="1">
            <a:blip r:embed="rId10" cstate="print">
              <a:lum bright="70000" contrast="-70000"/>
              <a:alphaModFix amt="35000"/>
              <a:extLst>
                <a:ext uri="{28A0092B-C50C-407E-A947-70E740481C1C}">
                  <a14:useLocalDpi xmlns:a14="http://schemas.microsoft.com/office/drawing/2010/main" val="0"/>
                </a:ext>
              </a:extLst>
            </a:blip>
            <a:srcRect l="11896" t="15333" r="16222" b="25626"/>
            <a:stretch/>
          </p:blipFill>
          <p:spPr>
            <a:xfrm>
              <a:off x="5238403" y="3508186"/>
              <a:ext cx="469515" cy="371509"/>
            </a:xfrm>
            <a:prstGeom prst="rect">
              <a:avLst/>
            </a:prstGeom>
          </p:spPr>
        </p:pic>
        <p:pic>
          <p:nvPicPr>
            <p:cNvPr id="36" name="Picture 35"/>
            <p:cNvPicPr>
              <a:picLocks noChangeAspect="1"/>
            </p:cNvPicPr>
            <p:nvPr/>
          </p:nvPicPr>
          <p:blipFill rotWithShape="1">
            <a:blip r:embed="rId11" cstate="print">
              <a:lum bright="70000" contrast="-70000"/>
              <a:alphaModFix amt="35000"/>
              <a:extLst>
                <a:ext uri="{28A0092B-C50C-407E-A947-70E740481C1C}">
                  <a14:useLocalDpi xmlns:a14="http://schemas.microsoft.com/office/drawing/2010/main" val="0"/>
                </a:ext>
              </a:extLst>
            </a:blip>
            <a:srcRect l="4622" t="5333" r="6985" b="20632"/>
            <a:stretch/>
          </p:blipFill>
          <p:spPr>
            <a:xfrm>
              <a:off x="5771349" y="3375154"/>
              <a:ext cx="580358" cy="468273"/>
            </a:xfrm>
            <a:prstGeom prst="rect">
              <a:avLst/>
            </a:prstGeom>
          </p:spPr>
        </p:pic>
      </p:grpSp>
      <p:sp>
        <p:nvSpPr>
          <p:cNvPr id="48" name="Rectangle 4"/>
          <p:cNvSpPr txBox="1">
            <a:spLocks noChangeArrowheads="1"/>
          </p:cNvSpPr>
          <p:nvPr/>
        </p:nvSpPr>
        <p:spPr>
          <a:xfrm>
            <a:off x="1096327" y="1657350"/>
            <a:ext cx="7864793" cy="2743200"/>
          </a:xfrm>
          <a:prstGeom prst="rect">
            <a:avLst/>
          </a:prstGeom>
        </p:spPr>
        <p:txBody>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spcBef>
                <a:spcPts val="400"/>
              </a:spcBef>
              <a:spcAft>
                <a:spcPts val="400"/>
              </a:spcAft>
              <a:buNone/>
            </a:pPr>
            <a:r>
              <a:rPr lang="en-US" altLang="x-none" sz="2000" dirty="0">
                <a:solidFill>
                  <a:schemeClr val="tx1"/>
                </a:solidFill>
                <a:ea typeface="ＭＳ Ｐゴシック" charset="-128"/>
              </a:rPr>
              <a:t>Orchestrate shared accountability for cloud strategy and governance across business units and IT</a:t>
            </a:r>
          </a:p>
          <a:p>
            <a:pPr marL="0" indent="0">
              <a:lnSpc>
                <a:spcPct val="100000"/>
              </a:lnSpc>
              <a:spcBef>
                <a:spcPts val="400"/>
              </a:spcBef>
              <a:spcAft>
                <a:spcPts val="400"/>
              </a:spcAft>
              <a:buNone/>
            </a:pPr>
            <a:endParaRPr lang="en-US" altLang="x-none" sz="700" dirty="0">
              <a:solidFill>
                <a:schemeClr val="tx1"/>
              </a:solidFill>
              <a:ea typeface="ＭＳ Ｐゴシック" charset="-128"/>
            </a:endParaRPr>
          </a:p>
          <a:p>
            <a:pPr marL="0" indent="0">
              <a:lnSpc>
                <a:spcPct val="100000"/>
              </a:lnSpc>
              <a:spcBef>
                <a:spcPts val="400"/>
              </a:spcBef>
              <a:spcAft>
                <a:spcPts val="400"/>
              </a:spcAft>
              <a:buNone/>
            </a:pPr>
            <a:r>
              <a:rPr lang="en-US" altLang="x-none" sz="2000" dirty="0">
                <a:solidFill>
                  <a:schemeClr val="tx1"/>
                </a:solidFill>
                <a:ea typeface="ＭＳ Ｐゴシック" charset="-128"/>
              </a:rPr>
              <a:t>Define the business proposition for hybrid cloud across the enterprise and across the ecosystem </a:t>
            </a:r>
          </a:p>
          <a:p>
            <a:pPr marL="0" indent="0">
              <a:lnSpc>
                <a:spcPct val="100000"/>
              </a:lnSpc>
              <a:spcBef>
                <a:spcPts val="400"/>
              </a:spcBef>
              <a:spcAft>
                <a:spcPts val="400"/>
              </a:spcAft>
              <a:buNone/>
            </a:pPr>
            <a:endParaRPr lang="en-US" altLang="x-none" sz="700" dirty="0">
              <a:solidFill>
                <a:schemeClr val="tx1"/>
              </a:solidFill>
              <a:ea typeface="ＭＳ Ｐゴシック" charset="-128"/>
            </a:endParaRPr>
          </a:p>
          <a:p>
            <a:pPr marL="0" indent="0">
              <a:lnSpc>
                <a:spcPct val="100000"/>
              </a:lnSpc>
              <a:spcBef>
                <a:spcPts val="400"/>
              </a:spcBef>
              <a:spcAft>
                <a:spcPts val="400"/>
              </a:spcAft>
              <a:buNone/>
            </a:pPr>
            <a:r>
              <a:rPr lang="en-US" altLang="x-none" sz="2000" dirty="0">
                <a:solidFill>
                  <a:schemeClr val="tx1"/>
                </a:solidFill>
                <a:ea typeface="ＭＳ Ｐゴシック" charset="-128"/>
              </a:rPr>
              <a:t>Partner to build a robust yet flexible operational hybrid cloud roadmap to migrate workloads in tune with strategic goals</a:t>
            </a:r>
          </a:p>
          <a:p>
            <a:pPr marL="0" indent="0">
              <a:lnSpc>
                <a:spcPct val="100000"/>
              </a:lnSpc>
              <a:spcBef>
                <a:spcPts val="200"/>
              </a:spcBef>
              <a:spcAft>
                <a:spcPts val="200"/>
              </a:spcAft>
              <a:buNone/>
            </a:pPr>
            <a:endParaRPr lang="en-US" altLang="x-none" sz="2000" dirty="0">
              <a:solidFill>
                <a:schemeClr val="tx1"/>
              </a:solidFill>
              <a:ea typeface="ＭＳ Ｐゴシック" charset="-128"/>
            </a:endParaRPr>
          </a:p>
        </p:txBody>
      </p:sp>
      <p:sp>
        <p:nvSpPr>
          <p:cNvPr id="6" name="Title 5"/>
          <p:cNvSpPr>
            <a:spLocks noGrp="1"/>
          </p:cNvSpPr>
          <p:nvPr>
            <p:ph type="title"/>
          </p:nvPr>
        </p:nvSpPr>
        <p:spPr/>
        <p:txBody>
          <a:bodyPr/>
          <a:lstStyle/>
          <a:p>
            <a:r>
              <a:rPr lang="en-US" dirty="0"/>
              <a:t>Next steps for deploying hybrid cloud strategy</a:t>
            </a:r>
          </a:p>
        </p:txBody>
      </p:sp>
    </p:spTree>
    <p:extLst>
      <p:ext uri="{BB962C8B-B14F-4D97-AF65-F5344CB8AC3E}">
        <p14:creationId xmlns:p14="http://schemas.microsoft.com/office/powerpoint/2010/main" val="2328090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349850" y="2138202"/>
            <a:ext cx="4207831" cy="2262348"/>
          </a:xfrm>
          <a:prstGeom prst="rect">
            <a:avLst/>
          </a:prstGeom>
        </p:spPr>
        <p:txBody>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spcBef>
                <a:spcPct val="25000"/>
              </a:spcBef>
              <a:spcAft>
                <a:spcPct val="25000"/>
              </a:spcAft>
              <a:buNone/>
            </a:pPr>
            <a:r>
              <a:rPr lang="en-US" altLang="x-none" sz="1400" kern="0" dirty="0">
                <a:solidFill>
                  <a:schemeClr val="tx1"/>
                </a:solidFill>
                <a:latin typeface="Arial" charset="0"/>
                <a:ea typeface="Arial" charset="0"/>
                <a:cs typeface="Arial" charset="0"/>
              </a:rPr>
              <a:t>Appoint a senior line-of-business executive to act as your hybrid cloud champion </a:t>
            </a:r>
          </a:p>
          <a:p>
            <a:pPr marL="0" indent="0">
              <a:lnSpc>
                <a:spcPct val="100000"/>
              </a:lnSpc>
              <a:spcBef>
                <a:spcPct val="25000"/>
              </a:spcBef>
              <a:spcAft>
                <a:spcPct val="25000"/>
              </a:spcAft>
              <a:buNone/>
            </a:pPr>
            <a:endParaRPr lang="en-US" altLang="x-none" sz="500" kern="0" dirty="0">
              <a:solidFill>
                <a:schemeClr val="tx1"/>
              </a:solidFill>
              <a:latin typeface="Arial" charset="0"/>
              <a:ea typeface="Arial" charset="0"/>
              <a:cs typeface="Arial" charset="0"/>
            </a:endParaRPr>
          </a:p>
          <a:p>
            <a:pPr marL="0" indent="0">
              <a:lnSpc>
                <a:spcPct val="100000"/>
              </a:lnSpc>
              <a:spcBef>
                <a:spcPct val="25000"/>
              </a:spcBef>
              <a:spcAft>
                <a:spcPct val="25000"/>
              </a:spcAft>
              <a:buNone/>
            </a:pPr>
            <a:r>
              <a:rPr lang="en-US" altLang="x-none" sz="1400" kern="0" dirty="0">
                <a:solidFill>
                  <a:schemeClr val="tx1"/>
                </a:solidFill>
                <a:latin typeface="Arial" charset="0"/>
                <a:ea typeface="Arial" charset="0"/>
                <a:cs typeface="Arial" charset="0"/>
              </a:rPr>
              <a:t>Establish a cloud steering committee to prioritize cloud opportunities and monitor progress</a:t>
            </a:r>
          </a:p>
          <a:p>
            <a:pPr marL="0" indent="0">
              <a:lnSpc>
                <a:spcPct val="100000"/>
              </a:lnSpc>
              <a:spcBef>
                <a:spcPct val="25000"/>
              </a:spcBef>
              <a:spcAft>
                <a:spcPct val="25000"/>
              </a:spcAft>
              <a:buNone/>
            </a:pPr>
            <a:endParaRPr lang="en-US" altLang="x-none" sz="500" kern="0" dirty="0">
              <a:solidFill>
                <a:schemeClr val="tx1"/>
              </a:solidFill>
              <a:latin typeface="Arial" charset="0"/>
              <a:ea typeface="Arial" charset="0"/>
              <a:cs typeface="Arial" charset="0"/>
            </a:endParaRPr>
          </a:p>
          <a:p>
            <a:pPr marL="0" indent="0">
              <a:lnSpc>
                <a:spcPct val="100000"/>
              </a:lnSpc>
              <a:spcBef>
                <a:spcPct val="25000"/>
              </a:spcBef>
              <a:spcAft>
                <a:spcPct val="25000"/>
              </a:spcAft>
              <a:buNone/>
            </a:pPr>
            <a:r>
              <a:rPr lang="en-US" altLang="x-none" sz="1400" kern="0" dirty="0">
                <a:solidFill>
                  <a:schemeClr val="tx1"/>
                </a:solidFill>
                <a:latin typeface="Arial" charset="0"/>
                <a:ea typeface="Arial" charset="0"/>
                <a:cs typeface="Arial" charset="0"/>
              </a:rPr>
              <a:t>Analyze cloud enablers to envision possible hybrid cloud scenarios that deliver against business goals</a:t>
            </a:r>
          </a:p>
          <a:p>
            <a:pPr marL="0" indent="0">
              <a:lnSpc>
                <a:spcPct val="100000"/>
              </a:lnSpc>
              <a:spcBef>
                <a:spcPct val="25000"/>
              </a:spcBef>
              <a:spcAft>
                <a:spcPct val="25000"/>
              </a:spcAft>
              <a:buNone/>
            </a:pPr>
            <a:endParaRPr lang="en-US" altLang="x-none" sz="1400" kern="0" dirty="0">
              <a:solidFill>
                <a:schemeClr val="tx1"/>
              </a:solidFill>
              <a:latin typeface="Arial" charset="0"/>
              <a:ea typeface="Arial" charset="0"/>
              <a:cs typeface="Arial" charset="0"/>
            </a:endParaRPr>
          </a:p>
          <a:p>
            <a:pPr marL="0" indent="0">
              <a:lnSpc>
                <a:spcPct val="100000"/>
              </a:lnSpc>
              <a:spcBef>
                <a:spcPct val="25000"/>
              </a:spcBef>
              <a:spcAft>
                <a:spcPct val="25000"/>
              </a:spcAft>
              <a:buNone/>
            </a:pPr>
            <a:endParaRPr lang="en-US" altLang="x-none" sz="1400" kern="0" dirty="0">
              <a:solidFill>
                <a:schemeClr val="tx1"/>
              </a:solidFill>
              <a:latin typeface="Arial" charset="0"/>
              <a:ea typeface="Arial" charset="0"/>
              <a:cs typeface="Arial" charset="0"/>
            </a:endParaRPr>
          </a:p>
        </p:txBody>
      </p:sp>
      <p:pic>
        <p:nvPicPr>
          <p:cNvPr id="5" name="Picture 4"/>
          <p:cNvPicPr>
            <a:picLocks noChangeAspect="1"/>
          </p:cNvPicPr>
          <p:nvPr/>
        </p:nvPicPr>
        <p:blipFill rotWithShape="1">
          <a:blip r:embed="rId3">
            <a:duotone>
              <a:schemeClr val="bg2">
                <a:shade val="45000"/>
                <a:satMod val="135000"/>
              </a:schemeClr>
              <a:prstClr val="white"/>
            </a:duotone>
          </a:blip>
          <a:srcRect l="12667" t="2889" r="12667" b="17439"/>
          <a:stretch/>
        </p:blipFill>
        <p:spPr>
          <a:xfrm>
            <a:off x="5486400" y="1696720"/>
            <a:ext cx="640080" cy="682994"/>
          </a:xfrm>
          <a:prstGeom prst="rect">
            <a:avLst/>
          </a:prstGeom>
        </p:spPr>
      </p:pic>
      <p:pic>
        <p:nvPicPr>
          <p:cNvPr id="7" name="Picture 6"/>
          <p:cNvPicPr>
            <a:picLocks noChangeAspect="1"/>
          </p:cNvPicPr>
          <p:nvPr/>
        </p:nvPicPr>
        <p:blipFill rotWithShape="1">
          <a:blip r:embed="rId4">
            <a:duotone>
              <a:schemeClr val="bg2">
                <a:shade val="45000"/>
                <a:satMod val="135000"/>
              </a:schemeClr>
              <a:prstClr val="white"/>
            </a:duotone>
          </a:blip>
          <a:srcRect l="8125" r="8107" b="13848"/>
          <a:stretch/>
        </p:blipFill>
        <p:spPr>
          <a:xfrm>
            <a:off x="7850982" y="1970971"/>
            <a:ext cx="512232" cy="526805"/>
          </a:xfrm>
          <a:prstGeom prst="rect">
            <a:avLst/>
          </a:prstGeom>
        </p:spPr>
      </p:pic>
      <p:sp>
        <p:nvSpPr>
          <p:cNvPr id="12" name="TextBox 11"/>
          <p:cNvSpPr txBox="1"/>
          <p:nvPr/>
        </p:nvSpPr>
        <p:spPr>
          <a:xfrm>
            <a:off x="5793108" y="2273160"/>
            <a:ext cx="899794" cy="307777"/>
          </a:xfrm>
          <a:prstGeom prst="rect">
            <a:avLst/>
          </a:prstGeom>
          <a:noFill/>
        </p:spPr>
        <p:txBody>
          <a:bodyPr wrap="square" lIns="0" tIns="91440" rIns="0" bIns="0" rtlCol="0">
            <a:spAutoFit/>
          </a:bodyPr>
          <a:lstStyle/>
          <a:p>
            <a:pPr>
              <a:lnSpc>
                <a:spcPct val="100000"/>
              </a:lnSpc>
              <a:spcBef>
                <a:spcPts val="900"/>
              </a:spcBef>
            </a:pPr>
            <a:r>
              <a:rPr lang="en-US" sz="1400" dirty="0">
                <a:solidFill>
                  <a:schemeClr val="tx1"/>
                </a:solidFill>
                <a:latin typeface="Arial" pitchFamily="34" charset="0"/>
                <a:cs typeface="Arial" pitchFamily="34" charset="0"/>
              </a:rPr>
              <a:t>C-Suite</a:t>
            </a:r>
          </a:p>
        </p:txBody>
      </p:sp>
      <p:sp>
        <p:nvSpPr>
          <p:cNvPr id="13" name="TextBox 12"/>
          <p:cNvSpPr txBox="1"/>
          <p:nvPr/>
        </p:nvSpPr>
        <p:spPr>
          <a:xfrm>
            <a:off x="7653958" y="2572359"/>
            <a:ext cx="1418511" cy="307777"/>
          </a:xfrm>
          <a:prstGeom prst="rect">
            <a:avLst/>
          </a:prstGeom>
          <a:noFill/>
        </p:spPr>
        <p:txBody>
          <a:bodyPr wrap="square" lIns="0" tIns="91440" rIns="0" bIns="0" rtlCol="0">
            <a:spAutoFit/>
          </a:bodyPr>
          <a:lstStyle/>
          <a:p>
            <a:pPr algn="ctr">
              <a:lnSpc>
                <a:spcPct val="100000"/>
              </a:lnSpc>
              <a:spcBef>
                <a:spcPts val="900"/>
              </a:spcBef>
            </a:pPr>
            <a:r>
              <a:rPr lang="en-US" sz="1400" dirty="0">
                <a:solidFill>
                  <a:schemeClr val="tx1"/>
                </a:solidFill>
                <a:latin typeface="Arial" pitchFamily="34" charset="0"/>
                <a:cs typeface="Arial" pitchFamily="34" charset="0"/>
              </a:rPr>
              <a:t>Cloud champion</a:t>
            </a:r>
          </a:p>
        </p:txBody>
      </p:sp>
      <p:cxnSp>
        <p:nvCxnSpPr>
          <p:cNvPr id="15" name="Straight Arrow Connector 14"/>
          <p:cNvCxnSpPr/>
          <p:nvPr/>
        </p:nvCxnSpPr>
        <p:spPr bwMode="auto">
          <a:xfrm>
            <a:off x="6063772" y="2216396"/>
            <a:ext cx="1787210" cy="153822"/>
          </a:xfrm>
          <a:prstGeom prst="straightConnector1">
            <a:avLst/>
          </a:prstGeom>
          <a:noFill/>
          <a:ln w="9525" cap="flat" cmpd="sng" algn="ctr">
            <a:solidFill>
              <a:srgbClr val="008AB3"/>
            </a:solidFill>
            <a:prstDash val="dash"/>
            <a:round/>
            <a:headEnd type="triangle"/>
            <a:tailEnd type="triangle"/>
          </a:ln>
          <a:effectLst/>
        </p:spPr>
      </p:cxnSp>
      <p:cxnSp>
        <p:nvCxnSpPr>
          <p:cNvPr id="16" name="Straight Arrow Connector 15"/>
          <p:cNvCxnSpPr/>
          <p:nvPr/>
        </p:nvCxnSpPr>
        <p:spPr bwMode="auto">
          <a:xfrm>
            <a:off x="5669280" y="2370218"/>
            <a:ext cx="0" cy="1244677"/>
          </a:xfrm>
          <a:prstGeom prst="straightConnector1">
            <a:avLst/>
          </a:prstGeom>
          <a:noFill/>
          <a:ln w="9525" cap="flat" cmpd="sng" algn="ctr">
            <a:solidFill>
              <a:srgbClr val="008AB3"/>
            </a:solidFill>
            <a:prstDash val="dash"/>
            <a:round/>
            <a:headEnd type="none"/>
            <a:tailEnd type="triangle"/>
          </a:ln>
          <a:effectLst/>
        </p:spPr>
      </p:cxnSp>
      <p:cxnSp>
        <p:nvCxnSpPr>
          <p:cNvPr id="18" name="Straight Arrow Connector 17"/>
          <p:cNvCxnSpPr/>
          <p:nvPr/>
        </p:nvCxnSpPr>
        <p:spPr bwMode="auto">
          <a:xfrm flipH="1">
            <a:off x="6536212" y="2497776"/>
            <a:ext cx="1310024" cy="1194906"/>
          </a:xfrm>
          <a:prstGeom prst="straightConnector1">
            <a:avLst/>
          </a:prstGeom>
          <a:noFill/>
          <a:ln w="9525" cap="flat" cmpd="sng" algn="ctr">
            <a:solidFill>
              <a:srgbClr val="008AB3"/>
            </a:solidFill>
            <a:prstDash val="dash"/>
            <a:round/>
            <a:headEnd type="none"/>
            <a:tailEnd type="triangle"/>
          </a:ln>
          <a:effectLst/>
        </p:spPr>
      </p:cxnSp>
      <p:pic>
        <p:nvPicPr>
          <p:cNvPr id="21" name="Picture 20"/>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6444" t="11779" r="5555" b="28666"/>
          <a:stretch/>
        </p:blipFill>
        <p:spPr>
          <a:xfrm>
            <a:off x="4714367" y="3486150"/>
            <a:ext cx="2184145" cy="1105992"/>
          </a:xfrm>
          <a:prstGeom prst="rect">
            <a:avLst/>
          </a:prstGeom>
        </p:spPr>
      </p:pic>
      <p:sp>
        <p:nvSpPr>
          <p:cNvPr id="22" name="TextBox 21"/>
          <p:cNvSpPr txBox="1"/>
          <p:nvPr/>
        </p:nvSpPr>
        <p:spPr>
          <a:xfrm>
            <a:off x="5093390" y="3770827"/>
            <a:ext cx="1418511" cy="523220"/>
          </a:xfrm>
          <a:prstGeom prst="rect">
            <a:avLst/>
          </a:prstGeom>
          <a:noFill/>
        </p:spPr>
        <p:txBody>
          <a:bodyPr wrap="square" lIns="0" tIns="91440" rIns="0" bIns="0" rtlCol="0">
            <a:spAutoFit/>
          </a:bodyPr>
          <a:lstStyle/>
          <a:p>
            <a:pPr algn="ctr">
              <a:lnSpc>
                <a:spcPct val="100000"/>
              </a:lnSpc>
              <a:spcBef>
                <a:spcPts val="900"/>
              </a:spcBef>
            </a:pPr>
            <a:r>
              <a:rPr lang="en-US" sz="1400" dirty="0">
                <a:solidFill>
                  <a:schemeClr val="tx1"/>
                </a:solidFill>
                <a:latin typeface="Arial" pitchFamily="34" charset="0"/>
                <a:cs typeface="Arial" pitchFamily="34" charset="0"/>
              </a:rPr>
              <a:t>Enterprise wide cloud strategy</a:t>
            </a:r>
          </a:p>
        </p:txBody>
      </p:sp>
      <p:sp>
        <p:nvSpPr>
          <p:cNvPr id="23" name="Isosceles Triangle 35"/>
          <p:cNvSpPr/>
          <p:nvPr/>
        </p:nvSpPr>
        <p:spPr bwMode="auto">
          <a:xfrm rot="5400000">
            <a:off x="3347196" y="2934881"/>
            <a:ext cx="2880360" cy="362047"/>
          </a:xfrm>
          <a:prstGeom prst="triangle">
            <a:avLst/>
          </a:prstGeom>
          <a:gradFill flip="none" rotWithShape="1">
            <a:gsLst>
              <a:gs pos="0">
                <a:srgbClr val="FFFFFF">
                  <a:lumMod val="75000"/>
                </a:srgbClr>
              </a:gs>
              <a:gs pos="50000">
                <a:srgbClr val="FFFFFF">
                  <a:lumMod val="95000"/>
                </a:srgbClr>
              </a:gs>
              <a:gs pos="100000">
                <a:srgbClr val="FFFFFF"/>
              </a:gs>
            </a:gsLst>
            <a:lin ang="5400000" scaled="1"/>
            <a:tileRect/>
          </a:gradFill>
          <a:ln>
            <a:noFill/>
          </a:ln>
          <a:effectLst/>
          <a:extLst/>
        </p:spPr>
        <p:txBody>
          <a:bodyPr/>
          <a:lstStyle/>
          <a:p>
            <a:pPr eaLnBrk="0" fontAlgn="auto" hangingPunct="0">
              <a:lnSpc>
                <a:spcPct val="100000"/>
              </a:lnSpc>
              <a:spcBef>
                <a:spcPts val="0"/>
              </a:spcBef>
              <a:spcAft>
                <a:spcPts val="0"/>
              </a:spcAft>
              <a:defRPr/>
            </a:pPr>
            <a:endParaRPr lang="en-AU" altLang="zh-TW" sz="2200" kern="0" dirty="0">
              <a:solidFill>
                <a:srgbClr val="00B0DA"/>
              </a:solidFill>
              <a:latin typeface="Arial" panose="020B0604020202020204" pitchFamily="34" charset="0"/>
              <a:ea typeface="ＭＳ Ｐゴシック" pitchFamily="34" charset="-128"/>
            </a:endParaRPr>
          </a:p>
        </p:txBody>
      </p:sp>
      <p:sp>
        <p:nvSpPr>
          <p:cNvPr id="30" name="Rectangle 4"/>
          <p:cNvSpPr txBox="1">
            <a:spLocks noChangeArrowheads="1"/>
          </p:cNvSpPr>
          <p:nvPr/>
        </p:nvSpPr>
        <p:spPr>
          <a:xfrm>
            <a:off x="307081" y="3486150"/>
            <a:ext cx="4207831" cy="1783080"/>
          </a:xfrm>
          <a:prstGeom prst="rect">
            <a:avLst/>
          </a:prstGeom>
        </p:spPr>
        <p:txBody>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lvl="1">
              <a:spcBef>
                <a:spcPct val="25000"/>
              </a:spcBef>
              <a:spcAft>
                <a:spcPct val="25000"/>
              </a:spcAft>
            </a:pPr>
            <a:endParaRPr lang="en-US" altLang="x-none" sz="1400" kern="0" dirty="0">
              <a:solidFill>
                <a:schemeClr val="tx1"/>
              </a:solidFill>
              <a:latin typeface="Arial" charset="0"/>
              <a:ea typeface="Arial" charset="0"/>
              <a:cs typeface="Arial" charset="0"/>
            </a:endParaRPr>
          </a:p>
        </p:txBody>
      </p:sp>
      <p:pic>
        <p:nvPicPr>
          <p:cNvPr id="32" name="Picture 31"/>
          <p:cNvPicPr>
            <a:picLocks noChangeAspect="1"/>
          </p:cNvPicPr>
          <p:nvPr/>
        </p:nvPicPr>
        <p:blipFill rotWithShape="1">
          <a:blip r:embed="rId6">
            <a:duotone>
              <a:schemeClr val="bg2">
                <a:shade val="45000"/>
                <a:satMod val="135000"/>
              </a:schemeClr>
              <a:prstClr val="white"/>
            </a:duotone>
          </a:blip>
          <a:srcRect l="7151" t="2889" r="9354" b="17005"/>
          <a:stretch/>
        </p:blipFill>
        <p:spPr>
          <a:xfrm>
            <a:off x="7765443" y="3202579"/>
            <a:ext cx="914401" cy="877296"/>
          </a:xfrm>
          <a:prstGeom prst="rect">
            <a:avLst/>
          </a:prstGeom>
        </p:spPr>
      </p:pic>
      <p:sp>
        <p:nvSpPr>
          <p:cNvPr id="33" name="TextBox 32"/>
          <p:cNvSpPr txBox="1"/>
          <p:nvPr/>
        </p:nvSpPr>
        <p:spPr>
          <a:xfrm>
            <a:off x="7511122" y="4032437"/>
            <a:ext cx="1418511" cy="523220"/>
          </a:xfrm>
          <a:prstGeom prst="rect">
            <a:avLst/>
          </a:prstGeom>
          <a:noFill/>
        </p:spPr>
        <p:txBody>
          <a:bodyPr wrap="square" lIns="0" tIns="91440" rIns="0" bIns="0" rtlCol="0">
            <a:spAutoFit/>
          </a:bodyPr>
          <a:lstStyle/>
          <a:p>
            <a:pPr algn="ctr">
              <a:lnSpc>
                <a:spcPct val="100000"/>
              </a:lnSpc>
              <a:spcBef>
                <a:spcPts val="900"/>
              </a:spcBef>
            </a:pPr>
            <a:r>
              <a:rPr lang="en-US" sz="1400" dirty="0">
                <a:solidFill>
                  <a:schemeClr val="tx1"/>
                </a:solidFill>
                <a:latin typeface="Arial" pitchFamily="34" charset="0"/>
                <a:cs typeface="Arial" pitchFamily="34" charset="0"/>
              </a:rPr>
              <a:t>Cloud governing committee</a:t>
            </a:r>
          </a:p>
        </p:txBody>
      </p:sp>
      <p:cxnSp>
        <p:nvCxnSpPr>
          <p:cNvPr id="34" name="Straight Arrow Connector 33"/>
          <p:cNvCxnSpPr/>
          <p:nvPr/>
        </p:nvCxnSpPr>
        <p:spPr bwMode="auto">
          <a:xfrm flipH="1">
            <a:off x="6852792" y="3851910"/>
            <a:ext cx="801166" cy="226736"/>
          </a:xfrm>
          <a:prstGeom prst="straightConnector1">
            <a:avLst/>
          </a:prstGeom>
          <a:noFill/>
          <a:ln w="9525" cap="flat" cmpd="sng" algn="ctr">
            <a:solidFill>
              <a:srgbClr val="008AB3"/>
            </a:solidFill>
            <a:prstDash val="dash"/>
            <a:round/>
            <a:headEnd type="none"/>
            <a:tailEnd type="triangle"/>
          </a:ln>
          <a:effectLst/>
        </p:spPr>
      </p:cxnSp>
      <p:cxnSp>
        <p:nvCxnSpPr>
          <p:cNvPr id="24" name="Straight Arrow Connector 23"/>
          <p:cNvCxnSpPr>
            <a:endCxn id="32" idx="1"/>
          </p:cNvCxnSpPr>
          <p:nvPr/>
        </p:nvCxnSpPr>
        <p:spPr bwMode="auto">
          <a:xfrm>
            <a:off x="6023980" y="2343954"/>
            <a:ext cx="1741463" cy="1297273"/>
          </a:xfrm>
          <a:prstGeom prst="straightConnector1">
            <a:avLst/>
          </a:prstGeom>
          <a:noFill/>
          <a:ln w="9525" cap="flat" cmpd="sng" algn="ctr">
            <a:solidFill>
              <a:srgbClr val="008AB3"/>
            </a:solidFill>
            <a:prstDash val="dash"/>
            <a:round/>
            <a:headEnd type="triangle"/>
            <a:tailEnd type="triangle"/>
          </a:ln>
          <a:effectLst/>
        </p:spPr>
      </p:cxnSp>
      <p:cxnSp>
        <p:nvCxnSpPr>
          <p:cNvPr id="25" name="Straight Arrow Connector 24"/>
          <p:cNvCxnSpPr>
            <a:endCxn id="32" idx="0"/>
          </p:cNvCxnSpPr>
          <p:nvPr/>
        </p:nvCxnSpPr>
        <p:spPr bwMode="auto">
          <a:xfrm>
            <a:off x="8178864" y="2522346"/>
            <a:ext cx="43780" cy="680233"/>
          </a:xfrm>
          <a:prstGeom prst="straightConnector1">
            <a:avLst/>
          </a:prstGeom>
          <a:noFill/>
          <a:ln w="9525" cap="flat" cmpd="sng" algn="ctr">
            <a:solidFill>
              <a:srgbClr val="008AB3"/>
            </a:solidFill>
            <a:prstDash val="dash"/>
            <a:round/>
            <a:headEnd type="triangle"/>
            <a:tailEnd type="triangle"/>
          </a:ln>
          <a:effectLst/>
        </p:spPr>
      </p:cxnSp>
      <p:sp>
        <p:nvSpPr>
          <p:cNvPr id="26"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p:txBody>
      </p:sp>
      <p:sp>
        <p:nvSpPr>
          <p:cNvPr id="8" name="Title 7"/>
          <p:cNvSpPr>
            <a:spLocks noGrp="1"/>
          </p:cNvSpPr>
          <p:nvPr>
            <p:ph type="title"/>
          </p:nvPr>
        </p:nvSpPr>
        <p:spPr/>
        <p:txBody>
          <a:bodyPr/>
          <a:lstStyle/>
          <a:p>
            <a:r>
              <a:rPr lang="en-US" dirty="0"/>
              <a:t>Orchestrate shared accountability for cloud strategy and governance across business units and IT</a:t>
            </a:r>
          </a:p>
        </p:txBody>
      </p:sp>
    </p:spTree>
    <p:extLst>
      <p:ext uri="{BB962C8B-B14F-4D97-AF65-F5344CB8AC3E}">
        <p14:creationId xmlns:p14="http://schemas.microsoft.com/office/powerpoint/2010/main" val="3056553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p:cNvSpPr>
            <a:spLocks noGrp="1"/>
          </p:cNvSpPr>
          <p:nvPr>
            <p:ph type="body" sz="quarter" idx="11"/>
          </p:nvPr>
        </p:nvSpPr>
        <p:spPr>
          <a:xfrm>
            <a:off x="281748" y="4216147"/>
            <a:ext cx="6613751" cy="30451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a:spcBef>
                <a:spcPts val="899"/>
              </a:spcBef>
              <a:buFontTx/>
            </a:pPr>
            <a:r>
              <a:rPr lang="en-US" sz="1798" i="1" dirty="0"/>
              <a:t>Designing the right mix for innovation, efficiency and growth</a:t>
            </a:r>
          </a:p>
        </p:txBody>
      </p:sp>
      <p:sp>
        <p:nvSpPr>
          <p:cNvPr id="14" name="Text Placeholder 3"/>
          <p:cNvSpPr>
            <a:spLocks noGrp="1"/>
          </p:cNvSpPr>
          <p:nvPr>
            <p:ph type="body" sz="quarter" idx="10"/>
          </p:nvPr>
        </p:nvSpPr>
        <p:spPr>
          <a:xfrm>
            <a:off x="278297" y="3393949"/>
            <a:ext cx="6631197" cy="730843"/>
          </a:xfrm>
          <a:prstGeom prst="rect">
            <a:avLst/>
          </a:prstGeom>
          <a:noFill/>
          <a:ln w="9525">
            <a:noFill/>
            <a:miter lim="800000"/>
            <a:headEnd/>
            <a:tailEnd/>
          </a:ln>
        </p:spPr>
        <p:txBody>
          <a:bodyPr vert="horz" wrap="square" lIns="0" tIns="0" rIns="0" bIns="0" numCol="1" anchor="b" anchorCtr="0" compatLnSpc="1">
            <a:prstTxWarp prst="textNoShape">
              <a:avLst/>
            </a:prstTxWarp>
            <a:noAutofit/>
          </a:bodyPr>
          <a:lstStyle/>
          <a:p>
            <a:pPr>
              <a:lnSpc>
                <a:spcPts val="2598"/>
              </a:lnSpc>
              <a:spcBef>
                <a:spcPct val="0"/>
              </a:spcBef>
              <a:buFontTx/>
            </a:pPr>
            <a:r>
              <a:rPr lang="en-US" sz="2598" i="0" dirty="0">
                <a:solidFill>
                  <a:srgbClr val="0090C4"/>
                </a:solidFill>
              </a:rPr>
              <a:t>Tailoring hybrid cloud for life sciences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 y="11430"/>
            <a:ext cx="9135540" cy="3456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5694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406876" y="2067431"/>
            <a:ext cx="3890804" cy="2150239"/>
          </a:xfrm>
          <a:prstGeom prst="rect">
            <a:avLst/>
          </a:prstGeom>
        </p:spPr>
        <p:txBody>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buNone/>
            </a:pPr>
            <a:r>
              <a:rPr lang="en-US" altLang="x-none" sz="1400" dirty="0">
                <a:solidFill>
                  <a:schemeClr val="tx1"/>
                </a:solidFill>
                <a:latin typeface="Arial" charset="0"/>
                <a:ea typeface="Arial" charset="0"/>
                <a:cs typeface="Arial" charset="0"/>
              </a:rPr>
              <a:t>Build a business case for each possible hybrid cloud adoption scenario</a:t>
            </a:r>
          </a:p>
          <a:p>
            <a:pPr marL="0" indent="0">
              <a:lnSpc>
                <a:spcPct val="100000"/>
              </a:lnSpc>
              <a:buNone/>
            </a:pPr>
            <a:endParaRPr lang="en-US" altLang="x-none" sz="500" dirty="0">
              <a:solidFill>
                <a:schemeClr val="tx1"/>
              </a:solidFill>
              <a:latin typeface="Arial" charset="0"/>
              <a:ea typeface="Arial" charset="0"/>
              <a:cs typeface="Arial" charset="0"/>
            </a:endParaRPr>
          </a:p>
          <a:p>
            <a:pPr marL="0" indent="0">
              <a:lnSpc>
                <a:spcPct val="100000"/>
              </a:lnSpc>
              <a:buNone/>
            </a:pPr>
            <a:r>
              <a:rPr lang="en-US" altLang="x-none" sz="1400" dirty="0">
                <a:solidFill>
                  <a:schemeClr val="tx1"/>
                </a:solidFill>
                <a:latin typeface="Arial" charset="0"/>
                <a:ea typeface="Arial" charset="0"/>
                <a:cs typeface="Arial" charset="0"/>
              </a:rPr>
              <a:t>Analyze the risks and opportunities of each hybrid cloud adoption scenario</a:t>
            </a:r>
          </a:p>
          <a:p>
            <a:pPr marL="0" indent="0">
              <a:lnSpc>
                <a:spcPct val="100000"/>
              </a:lnSpc>
              <a:buNone/>
            </a:pPr>
            <a:endParaRPr lang="en-US" altLang="x-none" sz="500" dirty="0">
              <a:solidFill>
                <a:schemeClr val="tx1"/>
              </a:solidFill>
              <a:latin typeface="Arial" charset="0"/>
              <a:ea typeface="Arial" charset="0"/>
              <a:cs typeface="Arial" charset="0"/>
            </a:endParaRPr>
          </a:p>
          <a:p>
            <a:pPr marL="0" lvl="1" indent="0">
              <a:lnSpc>
                <a:spcPct val="100000"/>
              </a:lnSpc>
              <a:spcBef>
                <a:spcPct val="50000"/>
              </a:spcBef>
              <a:buNone/>
            </a:pPr>
            <a:r>
              <a:rPr lang="en-US" altLang="x-none" sz="1400" dirty="0">
                <a:solidFill>
                  <a:schemeClr val="tx1"/>
                </a:solidFill>
                <a:latin typeface="Arial" charset="0"/>
                <a:ea typeface="Arial" charset="0"/>
                <a:cs typeface="Arial" charset="0"/>
              </a:rPr>
              <a:t>Weigh the benefits of prospective cloud initiatives for your organization and ecosystem</a:t>
            </a:r>
            <a:endParaRPr lang="en-US" altLang="ja-JP" sz="1400" dirty="0">
              <a:solidFill>
                <a:schemeClr val="tx1"/>
              </a:solidFill>
              <a:latin typeface="Arial" charset="0"/>
              <a:ea typeface="Arial" charset="0"/>
              <a:cs typeface="Arial" charset="0"/>
            </a:endParaRPr>
          </a:p>
        </p:txBody>
      </p:sp>
      <p:pic>
        <p:nvPicPr>
          <p:cNvPr id="21" name="Picture 20"/>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6444" t="11779" r="5555" b="28666"/>
          <a:stretch/>
        </p:blipFill>
        <p:spPr>
          <a:xfrm>
            <a:off x="4794310" y="2553101"/>
            <a:ext cx="1724097" cy="873036"/>
          </a:xfrm>
          <a:prstGeom prst="rect">
            <a:avLst/>
          </a:prstGeom>
        </p:spPr>
      </p:pic>
      <p:sp>
        <p:nvSpPr>
          <p:cNvPr id="23" name="Isosceles Triangle 35"/>
          <p:cNvSpPr/>
          <p:nvPr/>
        </p:nvSpPr>
        <p:spPr bwMode="auto">
          <a:xfrm rot="5400000">
            <a:off x="3068827" y="2847927"/>
            <a:ext cx="2880360" cy="362047"/>
          </a:xfrm>
          <a:prstGeom prst="triangle">
            <a:avLst/>
          </a:prstGeom>
          <a:gradFill flip="none" rotWithShape="1">
            <a:gsLst>
              <a:gs pos="0">
                <a:srgbClr val="FFFFFF">
                  <a:lumMod val="75000"/>
                </a:srgbClr>
              </a:gs>
              <a:gs pos="50000">
                <a:srgbClr val="FFFFFF">
                  <a:lumMod val="95000"/>
                </a:srgbClr>
              </a:gs>
              <a:gs pos="100000">
                <a:srgbClr val="FFFFFF"/>
              </a:gs>
            </a:gsLst>
            <a:lin ang="5400000" scaled="1"/>
            <a:tileRect/>
          </a:gradFill>
          <a:ln>
            <a:noFill/>
          </a:ln>
          <a:effectLst/>
          <a:extLst/>
        </p:spPr>
        <p:txBody>
          <a:bodyPr/>
          <a:lstStyle/>
          <a:p>
            <a:pPr eaLnBrk="0" fontAlgn="auto" hangingPunct="0">
              <a:lnSpc>
                <a:spcPct val="100000"/>
              </a:lnSpc>
              <a:spcBef>
                <a:spcPts val="0"/>
              </a:spcBef>
              <a:spcAft>
                <a:spcPts val="0"/>
              </a:spcAft>
              <a:defRPr/>
            </a:pPr>
            <a:endParaRPr lang="en-AU" altLang="zh-TW" sz="2200" kern="0" dirty="0">
              <a:solidFill>
                <a:srgbClr val="00B0DA"/>
              </a:solidFill>
              <a:latin typeface="Arial" panose="020B0604020202020204" pitchFamily="34" charset="0"/>
              <a:ea typeface="ＭＳ Ｐゴシック" pitchFamily="34" charset="-128"/>
            </a:endParaRPr>
          </a:p>
        </p:txBody>
      </p:sp>
      <p:grpSp>
        <p:nvGrpSpPr>
          <p:cNvPr id="14" name="Group 13"/>
          <p:cNvGrpSpPr/>
          <p:nvPr/>
        </p:nvGrpSpPr>
        <p:grpSpPr>
          <a:xfrm>
            <a:off x="6808728" y="1466155"/>
            <a:ext cx="1852165" cy="637109"/>
            <a:chOff x="2555953" y="5166360"/>
            <a:chExt cx="2896273" cy="944945"/>
          </a:xfrm>
        </p:grpSpPr>
        <p:pic>
          <p:nvPicPr>
            <p:cNvPr id="17" name="Picture 16"/>
            <p:cNvPicPr>
              <a:picLocks noChangeAspect="1"/>
            </p:cNvPicPr>
            <p:nvPr/>
          </p:nvPicPr>
          <p:blipFill>
            <a:blip r:embed="rId4" cstate="print">
              <a:biLevel thresh="75000"/>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rot="21443315">
              <a:off x="2568981" y="5223133"/>
              <a:ext cx="1484798" cy="887307"/>
            </a:xfrm>
            <a:prstGeom prst="rect">
              <a:avLst/>
            </a:prstGeom>
          </p:spPr>
        </p:pic>
        <p:pic>
          <p:nvPicPr>
            <p:cNvPr id="19" name="Picture 18"/>
            <p:cNvPicPr>
              <a:picLocks noChangeAspect="1"/>
            </p:cNvPicPr>
            <p:nvPr/>
          </p:nvPicPr>
          <p:blipFill>
            <a:blip r:embed="rId4" cstate="print">
              <a:biLevel thresh="75000"/>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rot="10643315">
              <a:off x="3967428" y="5182103"/>
              <a:ext cx="1484798" cy="887307"/>
            </a:xfrm>
            <a:prstGeom prst="rect">
              <a:avLst/>
            </a:prstGeom>
          </p:spPr>
        </p:pic>
        <p:sp>
          <p:nvSpPr>
            <p:cNvPr id="20" name="Oval 19"/>
            <p:cNvSpPr/>
            <p:nvPr/>
          </p:nvSpPr>
          <p:spPr>
            <a:xfrm>
              <a:off x="2697480" y="5406121"/>
              <a:ext cx="228600" cy="219635"/>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24" name="Oval 23"/>
            <p:cNvSpPr/>
            <p:nvPr/>
          </p:nvSpPr>
          <p:spPr>
            <a:xfrm>
              <a:off x="3591652" y="5458307"/>
              <a:ext cx="228600" cy="219635"/>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25" name="Oval 24"/>
            <p:cNvSpPr/>
            <p:nvPr/>
          </p:nvSpPr>
          <p:spPr>
            <a:xfrm>
              <a:off x="4183380" y="5612712"/>
              <a:ext cx="228600" cy="219635"/>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26" name="Oval 25"/>
            <p:cNvSpPr/>
            <p:nvPr/>
          </p:nvSpPr>
          <p:spPr>
            <a:xfrm>
              <a:off x="2555953" y="5928425"/>
              <a:ext cx="182880" cy="18288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27" name="Oval 26"/>
            <p:cNvSpPr/>
            <p:nvPr/>
          </p:nvSpPr>
          <p:spPr>
            <a:xfrm>
              <a:off x="2883885" y="5765518"/>
              <a:ext cx="182880" cy="18288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28" name="Oval 27"/>
            <p:cNvSpPr/>
            <p:nvPr/>
          </p:nvSpPr>
          <p:spPr>
            <a:xfrm>
              <a:off x="5107858" y="5666786"/>
              <a:ext cx="228600" cy="219635"/>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29" name="Oval 28"/>
            <p:cNvSpPr/>
            <p:nvPr/>
          </p:nvSpPr>
          <p:spPr>
            <a:xfrm>
              <a:off x="4526280" y="5349240"/>
              <a:ext cx="228600" cy="2286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30" name="Oval 29"/>
            <p:cNvSpPr/>
            <p:nvPr/>
          </p:nvSpPr>
          <p:spPr>
            <a:xfrm>
              <a:off x="3946286" y="5199753"/>
              <a:ext cx="320040" cy="32004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31" name="Oval 30"/>
            <p:cNvSpPr/>
            <p:nvPr/>
          </p:nvSpPr>
          <p:spPr>
            <a:xfrm>
              <a:off x="3753182" y="5765518"/>
              <a:ext cx="320040" cy="32004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32" name="Oval 31"/>
            <p:cNvSpPr/>
            <p:nvPr/>
          </p:nvSpPr>
          <p:spPr>
            <a:xfrm>
              <a:off x="3233899" y="5422374"/>
              <a:ext cx="137160" cy="13716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33" name="Oval 32"/>
            <p:cNvSpPr/>
            <p:nvPr/>
          </p:nvSpPr>
          <p:spPr>
            <a:xfrm>
              <a:off x="3275920" y="5705161"/>
              <a:ext cx="228600" cy="219635"/>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34" name="Oval 33"/>
            <p:cNvSpPr/>
            <p:nvPr/>
          </p:nvSpPr>
          <p:spPr>
            <a:xfrm>
              <a:off x="3794760" y="5166360"/>
              <a:ext cx="155448" cy="15544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35" name="Oval 34"/>
            <p:cNvSpPr/>
            <p:nvPr/>
          </p:nvSpPr>
          <p:spPr>
            <a:xfrm>
              <a:off x="4023360" y="5943600"/>
              <a:ext cx="155448" cy="15544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36" name="Oval 35"/>
            <p:cNvSpPr/>
            <p:nvPr/>
          </p:nvSpPr>
          <p:spPr>
            <a:xfrm>
              <a:off x="4629800" y="5707482"/>
              <a:ext cx="182880" cy="18288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37" name="Oval 36"/>
            <p:cNvSpPr/>
            <p:nvPr/>
          </p:nvSpPr>
          <p:spPr>
            <a:xfrm>
              <a:off x="5267240" y="5199060"/>
              <a:ext cx="182880" cy="18288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sp>
          <p:nvSpPr>
            <p:cNvPr id="38" name="Oval 37"/>
            <p:cNvSpPr/>
            <p:nvPr/>
          </p:nvSpPr>
          <p:spPr>
            <a:xfrm>
              <a:off x="4954897" y="5347357"/>
              <a:ext cx="137160" cy="13716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rgbClr val="FFFFFF"/>
                </a:solidFill>
              </a:endParaRPr>
            </a:p>
          </p:txBody>
        </p:sp>
      </p:grpSp>
      <p:pic>
        <p:nvPicPr>
          <p:cNvPr id="4" name="Picture 3"/>
          <p:cNvPicPr>
            <a:picLocks noChangeAspect="1"/>
          </p:cNvPicPr>
          <p:nvPr/>
        </p:nvPicPr>
        <p:blipFill rotWithShape="1">
          <a:blip r:embed="rId6">
            <a:duotone>
              <a:schemeClr val="bg2">
                <a:shade val="45000"/>
                <a:satMod val="135000"/>
              </a:schemeClr>
              <a:prstClr val="white"/>
            </a:duotone>
          </a:blip>
          <a:srcRect l="6444" t="6860" r="7411" b="22445"/>
          <a:stretch/>
        </p:blipFill>
        <p:spPr>
          <a:xfrm>
            <a:off x="7373170" y="2483467"/>
            <a:ext cx="927514" cy="761167"/>
          </a:xfrm>
          <a:prstGeom prst="rect">
            <a:avLst/>
          </a:prstGeom>
        </p:spPr>
      </p:pic>
      <p:pic>
        <p:nvPicPr>
          <p:cNvPr id="6" name="Picture 5"/>
          <p:cNvPicPr>
            <a:picLocks noChangeAspect="1"/>
          </p:cNvPicPr>
          <p:nvPr/>
        </p:nvPicPr>
        <p:blipFill rotWithShape="1">
          <a:blip r:embed="rId7">
            <a:duotone>
              <a:schemeClr val="bg2">
                <a:shade val="45000"/>
                <a:satMod val="135000"/>
              </a:schemeClr>
              <a:prstClr val="white"/>
            </a:duotone>
          </a:blip>
          <a:srcRect l="21947" t="3928" r="22114" b="18348"/>
          <a:stretch/>
        </p:blipFill>
        <p:spPr>
          <a:xfrm>
            <a:off x="7432178" y="3491578"/>
            <a:ext cx="652539" cy="906664"/>
          </a:xfrm>
          <a:prstGeom prst="rect">
            <a:avLst/>
          </a:prstGeom>
        </p:spPr>
      </p:pic>
      <p:sp>
        <p:nvSpPr>
          <p:cNvPr id="40" name="TextBox 39"/>
          <p:cNvSpPr txBox="1"/>
          <p:nvPr/>
        </p:nvSpPr>
        <p:spPr>
          <a:xfrm>
            <a:off x="4932893" y="2810583"/>
            <a:ext cx="1418511" cy="307777"/>
          </a:xfrm>
          <a:prstGeom prst="rect">
            <a:avLst/>
          </a:prstGeom>
          <a:noFill/>
        </p:spPr>
        <p:txBody>
          <a:bodyPr wrap="square" lIns="0" tIns="91440" rIns="0" bIns="0" rtlCol="0">
            <a:spAutoFit/>
          </a:bodyPr>
          <a:lstStyle/>
          <a:p>
            <a:pPr algn="ctr">
              <a:lnSpc>
                <a:spcPct val="100000"/>
              </a:lnSpc>
              <a:spcBef>
                <a:spcPts val="900"/>
              </a:spcBef>
            </a:pPr>
            <a:r>
              <a:rPr lang="en-US" sz="1400">
                <a:solidFill>
                  <a:schemeClr val="tx1"/>
                </a:solidFill>
                <a:latin typeface="Arial" pitchFamily="34" charset="0"/>
                <a:cs typeface="Arial" pitchFamily="34" charset="0"/>
              </a:rPr>
              <a:t>Hybrid cloud</a:t>
            </a:r>
            <a:endParaRPr lang="en-US" sz="1400" dirty="0">
              <a:solidFill>
                <a:schemeClr val="tx1"/>
              </a:solidFill>
              <a:latin typeface="Arial" pitchFamily="34" charset="0"/>
              <a:cs typeface="Arial" pitchFamily="34" charset="0"/>
            </a:endParaRPr>
          </a:p>
        </p:txBody>
      </p:sp>
      <p:sp>
        <p:nvSpPr>
          <p:cNvPr id="41" name="TextBox 40"/>
          <p:cNvSpPr txBox="1"/>
          <p:nvPr/>
        </p:nvSpPr>
        <p:spPr>
          <a:xfrm>
            <a:off x="7081916" y="2099731"/>
            <a:ext cx="1418511" cy="307777"/>
          </a:xfrm>
          <a:prstGeom prst="rect">
            <a:avLst/>
          </a:prstGeom>
          <a:noFill/>
        </p:spPr>
        <p:txBody>
          <a:bodyPr wrap="square" lIns="0" tIns="91440" rIns="0" bIns="0" rtlCol="0">
            <a:spAutoFit/>
          </a:bodyPr>
          <a:lstStyle/>
          <a:p>
            <a:pPr algn="ctr">
              <a:lnSpc>
                <a:spcPct val="100000"/>
              </a:lnSpc>
              <a:spcBef>
                <a:spcPts val="900"/>
              </a:spcBef>
            </a:pPr>
            <a:r>
              <a:rPr lang="en-US" sz="1400">
                <a:solidFill>
                  <a:schemeClr val="tx1"/>
                </a:solidFill>
                <a:latin typeface="Arial" pitchFamily="34" charset="0"/>
                <a:cs typeface="Arial" pitchFamily="34" charset="0"/>
              </a:rPr>
              <a:t>Ecosystem</a:t>
            </a:r>
            <a:endParaRPr lang="en-US" sz="1400" dirty="0">
              <a:solidFill>
                <a:schemeClr val="tx1"/>
              </a:solidFill>
              <a:latin typeface="Arial" pitchFamily="34" charset="0"/>
              <a:cs typeface="Arial" pitchFamily="34" charset="0"/>
            </a:endParaRPr>
          </a:p>
        </p:txBody>
      </p:sp>
      <p:sp>
        <p:nvSpPr>
          <p:cNvPr id="42" name="TextBox 41"/>
          <p:cNvSpPr txBox="1"/>
          <p:nvPr/>
        </p:nvSpPr>
        <p:spPr>
          <a:xfrm>
            <a:off x="7130308" y="3118360"/>
            <a:ext cx="1647932" cy="307777"/>
          </a:xfrm>
          <a:prstGeom prst="rect">
            <a:avLst/>
          </a:prstGeom>
          <a:noFill/>
        </p:spPr>
        <p:txBody>
          <a:bodyPr wrap="square" lIns="0" tIns="91440" rIns="0" bIns="0" rtlCol="0">
            <a:spAutoFit/>
          </a:bodyPr>
          <a:lstStyle/>
          <a:p>
            <a:pPr algn="ctr">
              <a:lnSpc>
                <a:spcPct val="100000"/>
              </a:lnSpc>
              <a:spcBef>
                <a:spcPts val="900"/>
              </a:spcBef>
            </a:pPr>
            <a:r>
              <a:rPr lang="en-US" sz="1400">
                <a:solidFill>
                  <a:schemeClr val="tx1"/>
                </a:solidFill>
                <a:latin typeface="Arial" pitchFamily="34" charset="0"/>
                <a:cs typeface="Arial" pitchFamily="34" charset="0"/>
              </a:rPr>
              <a:t>Customer centricity</a:t>
            </a:r>
            <a:endParaRPr lang="en-US" sz="1400" dirty="0">
              <a:solidFill>
                <a:schemeClr val="tx1"/>
              </a:solidFill>
              <a:latin typeface="Arial" pitchFamily="34" charset="0"/>
              <a:cs typeface="Arial" pitchFamily="34" charset="0"/>
            </a:endParaRPr>
          </a:p>
        </p:txBody>
      </p:sp>
      <p:sp>
        <p:nvSpPr>
          <p:cNvPr id="43" name="TextBox 42"/>
          <p:cNvSpPr txBox="1"/>
          <p:nvPr/>
        </p:nvSpPr>
        <p:spPr>
          <a:xfrm>
            <a:off x="7012961" y="4273858"/>
            <a:ext cx="1647932" cy="307777"/>
          </a:xfrm>
          <a:prstGeom prst="rect">
            <a:avLst/>
          </a:prstGeom>
          <a:noFill/>
        </p:spPr>
        <p:txBody>
          <a:bodyPr wrap="square" lIns="0" tIns="91440" rIns="0" bIns="0" rtlCol="0">
            <a:spAutoFit/>
          </a:bodyPr>
          <a:lstStyle/>
          <a:p>
            <a:pPr algn="ctr">
              <a:lnSpc>
                <a:spcPct val="100000"/>
              </a:lnSpc>
              <a:spcBef>
                <a:spcPts val="900"/>
              </a:spcBef>
            </a:pPr>
            <a:r>
              <a:rPr lang="en-US" sz="1400" dirty="0">
                <a:solidFill>
                  <a:schemeClr val="tx1"/>
                </a:solidFill>
                <a:latin typeface="Arial" pitchFamily="34" charset="0"/>
                <a:cs typeface="Arial" pitchFamily="34" charset="0"/>
              </a:rPr>
              <a:t>Innovation</a:t>
            </a:r>
          </a:p>
        </p:txBody>
      </p:sp>
      <p:sp>
        <p:nvSpPr>
          <p:cNvPr id="8" name="Right Arrow 7"/>
          <p:cNvSpPr/>
          <p:nvPr/>
        </p:nvSpPr>
        <p:spPr bwMode="auto">
          <a:xfrm rot="19964200">
            <a:off x="6164381" y="2291925"/>
            <a:ext cx="1012647" cy="202149"/>
          </a:xfrm>
          <a:prstGeom prst="rightArrow">
            <a:avLst/>
          </a:prstGeom>
          <a:noFill/>
          <a:ln w="9525" cap="flat" cmpd="sng" algn="ctr">
            <a:solidFill>
              <a:srgbClr val="008AB3"/>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47" name="Right Arrow 46"/>
          <p:cNvSpPr/>
          <p:nvPr/>
        </p:nvSpPr>
        <p:spPr bwMode="auto">
          <a:xfrm>
            <a:off x="6494657" y="2899676"/>
            <a:ext cx="818276" cy="177459"/>
          </a:xfrm>
          <a:prstGeom prst="rightArrow">
            <a:avLst/>
          </a:prstGeom>
          <a:noFill/>
          <a:ln w="9525" cap="flat" cmpd="sng" algn="ctr">
            <a:solidFill>
              <a:srgbClr val="008AB3"/>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48" name="Right Arrow 47"/>
          <p:cNvSpPr/>
          <p:nvPr/>
        </p:nvSpPr>
        <p:spPr bwMode="auto">
          <a:xfrm rot="1384341">
            <a:off x="6255586" y="3442567"/>
            <a:ext cx="990414" cy="200600"/>
          </a:xfrm>
          <a:prstGeom prst="rightArrow">
            <a:avLst/>
          </a:prstGeom>
          <a:noFill/>
          <a:ln w="9525" cap="flat" cmpd="sng" algn="ctr">
            <a:solidFill>
              <a:srgbClr val="008AB3"/>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39"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p:txBody>
      </p:sp>
      <p:sp>
        <p:nvSpPr>
          <p:cNvPr id="5" name="Title 4"/>
          <p:cNvSpPr>
            <a:spLocks noGrp="1"/>
          </p:cNvSpPr>
          <p:nvPr>
            <p:ph type="title"/>
          </p:nvPr>
        </p:nvSpPr>
        <p:spPr/>
        <p:txBody>
          <a:bodyPr/>
          <a:lstStyle/>
          <a:p>
            <a:r>
              <a:rPr lang="en-US" dirty="0"/>
              <a:t>Define the business proposition for hybrid cloud across the enterprise and the ecosystem </a:t>
            </a:r>
          </a:p>
        </p:txBody>
      </p:sp>
    </p:spTree>
    <p:extLst>
      <p:ext uri="{BB962C8B-B14F-4D97-AF65-F5344CB8AC3E}">
        <p14:creationId xmlns:p14="http://schemas.microsoft.com/office/powerpoint/2010/main" val="3220381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48640" y="1358840"/>
            <a:ext cx="8412480" cy="3173554"/>
            <a:chOff x="557079" y="1187116"/>
            <a:chExt cx="8412480" cy="3173554"/>
          </a:xfrm>
        </p:grpSpPr>
        <p:sp>
          <p:nvSpPr>
            <p:cNvPr id="31" name="Freeform 5"/>
            <p:cNvSpPr>
              <a:spLocks/>
            </p:cNvSpPr>
            <p:nvPr/>
          </p:nvSpPr>
          <p:spPr bwMode="auto">
            <a:xfrm>
              <a:off x="557079" y="1827876"/>
              <a:ext cx="7911688" cy="2532794"/>
            </a:xfrm>
            <a:custGeom>
              <a:avLst/>
              <a:gdLst>
                <a:gd name="T0" fmla="*/ 0 w 4952"/>
                <a:gd name="T1" fmla="*/ 2147483647 h 2256"/>
                <a:gd name="T2" fmla="*/ 2147483647 w 4952"/>
                <a:gd name="T3" fmla="*/ 2147483647 h 2256"/>
                <a:gd name="T4" fmla="*/ 2147483647 w 4952"/>
                <a:gd name="T5" fmla="*/ 2147483647 h 2256"/>
                <a:gd name="T6" fmla="*/ 2147483647 w 4952"/>
                <a:gd name="T7" fmla="*/ 2147483647 h 2256"/>
                <a:gd name="T8" fmla="*/ 2147483647 w 4952"/>
                <a:gd name="T9" fmla="*/ 0 h 2256"/>
                <a:gd name="T10" fmla="*/ 0 60000 65536"/>
                <a:gd name="T11" fmla="*/ 0 60000 65536"/>
                <a:gd name="T12" fmla="*/ 0 60000 65536"/>
                <a:gd name="T13" fmla="*/ 0 60000 65536"/>
                <a:gd name="T14" fmla="*/ 0 60000 65536"/>
                <a:gd name="T15" fmla="*/ 0 w 4952"/>
                <a:gd name="T16" fmla="*/ 0 h 2256"/>
                <a:gd name="T17" fmla="*/ 4952 w 4952"/>
                <a:gd name="T18" fmla="*/ 2256 h 2256"/>
              </a:gdLst>
              <a:ahLst/>
              <a:cxnLst>
                <a:cxn ang="T10">
                  <a:pos x="T0" y="T1"/>
                </a:cxn>
                <a:cxn ang="T11">
                  <a:pos x="T2" y="T3"/>
                </a:cxn>
                <a:cxn ang="T12">
                  <a:pos x="T4" y="T5"/>
                </a:cxn>
                <a:cxn ang="T13">
                  <a:pos x="T6" y="T7"/>
                </a:cxn>
                <a:cxn ang="T14">
                  <a:pos x="T8" y="T9"/>
                </a:cxn>
              </a:cxnLst>
              <a:rect l="T15" t="T16" r="T17" b="T18"/>
              <a:pathLst>
                <a:path w="4952" h="2256">
                  <a:moveTo>
                    <a:pt x="0" y="2256"/>
                  </a:moveTo>
                  <a:cubicBezTo>
                    <a:pt x="696" y="1800"/>
                    <a:pt x="1392" y="1344"/>
                    <a:pt x="2016" y="1104"/>
                  </a:cubicBezTo>
                  <a:cubicBezTo>
                    <a:pt x="2640" y="864"/>
                    <a:pt x="3288" y="976"/>
                    <a:pt x="3744" y="816"/>
                  </a:cubicBezTo>
                  <a:cubicBezTo>
                    <a:pt x="4200" y="656"/>
                    <a:pt x="4552" y="280"/>
                    <a:pt x="4752" y="144"/>
                  </a:cubicBezTo>
                  <a:cubicBezTo>
                    <a:pt x="4952" y="8"/>
                    <a:pt x="4948" y="4"/>
                    <a:pt x="4944" y="0"/>
                  </a:cubicBezTo>
                </a:path>
              </a:pathLst>
            </a:custGeom>
            <a:noFill/>
            <a:ln w="38100">
              <a:solidFill>
                <a:srgbClr val="DDDDDD"/>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40" name="Donut 18"/>
            <p:cNvSpPr/>
            <p:nvPr/>
          </p:nvSpPr>
          <p:spPr>
            <a:xfrm>
              <a:off x="3419442" y="2994068"/>
              <a:ext cx="274638" cy="274638"/>
            </a:xfrm>
            <a:prstGeom prst="donut">
              <a:avLst>
                <a:gd name="adj" fmla="val 75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900" b="1" dirty="0">
                <a:solidFill>
                  <a:schemeClr val="tx1"/>
                </a:solidFill>
                <a:latin typeface="Arial" panose="020B0604020202020204" pitchFamily="34" charset="0"/>
                <a:cs typeface="Arial" panose="020B0604020202020204" pitchFamily="34" charset="0"/>
              </a:endParaRPr>
            </a:p>
          </p:txBody>
        </p:sp>
        <p:grpSp>
          <p:nvGrpSpPr>
            <p:cNvPr id="54" name="Group 22"/>
            <p:cNvGrpSpPr>
              <a:grpSpLocks/>
            </p:cNvGrpSpPr>
            <p:nvPr/>
          </p:nvGrpSpPr>
          <p:grpSpPr bwMode="auto">
            <a:xfrm>
              <a:off x="894698" y="2233031"/>
              <a:ext cx="1736724" cy="692150"/>
              <a:chOff x="358775" y="2737235"/>
              <a:chExt cx="1984827" cy="691765"/>
            </a:xfrm>
          </p:grpSpPr>
          <p:grpSp>
            <p:nvGrpSpPr>
              <p:cNvPr id="87" name="Group 23"/>
              <p:cNvGrpSpPr>
                <a:grpSpLocks/>
              </p:cNvGrpSpPr>
              <p:nvPr/>
            </p:nvGrpSpPr>
            <p:grpSpPr bwMode="auto">
              <a:xfrm>
                <a:off x="358775" y="2737235"/>
                <a:ext cx="1984827" cy="578357"/>
                <a:chOff x="1371600" y="1280160"/>
                <a:chExt cx="1984827" cy="578357"/>
              </a:xfrm>
            </p:grpSpPr>
            <p:sp>
              <p:nvSpPr>
                <p:cNvPr id="89" name="Rectangle 25"/>
                <p:cNvSpPr>
                  <a:spLocks noChangeArrowheads="1"/>
                </p:cNvSpPr>
                <p:nvPr/>
              </p:nvSpPr>
              <p:spPr bwMode="auto">
                <a:xfrm>
                  <a:off x="1371600" y="1280160"/>
                  <a:ext cx="1828800"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bIns="0" anchor="ctr"/>
                <a:lstStyle/>
                <a:p>
                  <a:pPr eaLnBrk="0" hangingPunct="0"/>
                  <a:r>
                    <a:rPr lang="en-US" altLang="zh-CN" sz="1600" dirty="0">
                      <a:solidFill>
                        <a:schemeClr val="bg2"/>
                      </a:solidFill>
                      <a:latin typeface="Arial" panose="020B0604020202020204" pitchFamily="34" charset="0"/>
                      <a:ea typeface="SimSun" pitchFamily="2" charset="-122"/>
                      <a:cs typeface="Arial" panose="020B0604020202020204" pitchFamily="34" charset="0"/>
                    </a:rPr>
                    <a:t>Phase 1</a:t>
                  </a:r>
                </a:p>
              </p:txBody>
            </p:sp>
            <p:sp>
              <p:nvSpPr>
                <p:cNvPr id="90" name="Rectangle 26"/>
                <p:cNvSpPr>
                  <a:spLocks noChangeArrowheads="1"/>
                </p:cNvSpPr>
                <p:nvPr/>
              </p:nvSpPr>
              <p:spPr bwMode="auto">
                <a:xfrm>
                  <a:off x="1378584" y="1492757"/>
                  <a:ext cx="1977843"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91440" bIns="91440"/>
                <a:lstStyle/>
                <a:p>
                  <a:pPr eaLnBrk="0" hangingPunct="0">
                    <a:lnSpc>
                      <a:spcPct val="100000"/>
                    </a:lnSpc>
                    <a:buClr>
                      <a:schemeClr val="tx1"/>
                    </a:buClr>
                  </a:pPr>
                  <a:r>
                    <a:rPr lang="en-GB" sz="1200" dirty="0">
                      <a:solidFill>
                        <a:schemeClr val="tx1"/>
                      </a:solidFill>
                      <a:latin typeface="Arial" panose="020B0604020202020204" pitchFamily="34" charset="0"/>
                      <a:cs typeface="Arial" panose="020B0604020202020204" pitchFamily="34" charset="0"/>
                    </a:rPr>
                    <a:t>Assemble cloud skills and governance council</a:t>
                  </a:r>
                </a:p>
              </p:txBody>
            </p:sp>
          </p:grpSp>
          <p:cxnSp>
            <p:nvCxnSpPr>
              <p:cNvPr id="88" name="Straight Connector 87"/>
              <p:cNvCxnSpPr/>
              <p:nvPr/>
            </p:nvCxnSpPr>
            <p:spPr>
              <a:xfrm>
                <a:off x="358775" y="3429000"/>
                <a:ext cx="1462314"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55" name="Straight Connector 54"/>
            <p:cNvCxnSpPr/>
            <p:nvPr/>
          </p:nvCxnSpPr>
          <p:spPr>
            <a:xfrm rot="5400000">
              <a:off x="1261411" y="3382381"/>
              <a:ext cx="914400" cy="0"/>
            </a:xfrm>
            <a:prstGeom prst="line">
              <a:avLst/>
            </a:prstGeom>
            <a:ln w="6350">
              <a:solidFill>
                <a:schemeClr val="bg2"/>
              </a:solidFill>
              <a:tailEnd type="oval"/>
            </a:ln>
          </p:spPr>
          <p:style>
            <a:lnRef idx="1">
              <a:schemeClr val="accent1"/>
            </a:lnRef>
            <a:fillRef idx="0">
              <a:schemeClr val="accent1"/>
            </a:fillRef>
            <a:effectRef idx="0">
              <a:schemeClr val="accent1"/>
            </a:effectRef>
            <a:fontRef idx="minor">
              <a:schemeClr val="tx1"/>
            </a:fontRef>
          </p:style>
        </p:cxnSp>
        <p:grpSp>
          <p:nvGrpSpPr>
            <p:cNvPr id="57" name="Group 58"/>
            <p:cNvGrpSpPr>
              <a:grpSpLocks/>
            </p:cNvGrpSpPr>
            <p:nvPr/>
          </p:nvGrpSpPr>
          <p:grpSpPr bwMode="auto">
            <a:xfrm>
              <a:off x="2568407" y="1530391"/>
              <a:ext cx="2240632" cy="692150"/>
              <a:chOff x="-39067" y="2806084"/>
              <a:chExt cx="2560722" cy="691765"/>
            </a:xfrm>
          </p:grpSpPr>
          <p:grpSp>
            <p:nvGrpSpPr>
              <p:cNvPr id="83" name="Group 59"/>
              <p:cNvGrpSpPr>
                <a:grpSpLocks/>
              </p:cNvGrpSpPr>
              <p:nvPr/>
            </p:nvGrpSpPr>
            <p:grpSpPr bwMode="auto">
              <a:xfrm>
                <a:off x="-39067" y="2806084"/>
                <a:ext cx="2560722" cy="598013"/>
                <a:chOff x="973758" y="1349009"/>
                <a:chExt cx="2560722" cy="598013"/>
              </a:xfrm>
            </p:grpSpPr>
            <p:sp>
              <p:nvSpPr>
                <p:cNvPr id="85" name="Rectangle 61"/>
                <p:cNvSpPr>
                  <a:spLocks noChangeArrowheads="1"/>
                </p:cNvSpPr>
                <p:nvPr/>
              </p:nvSpPr>
              <p:spPr bwMode="auto">
                <a:xfrm>
                  <a:off x="973758" y="1349009"/>
                  <a:ext cx="1828800"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bIns="0" anchor="ctr"/>
                <a:lstStyle/>
                <a:p>
                  <a:pPr eaLnBrk="0" hangingPunct="0"/>
                  <a:r>
                    <a:rPr lang="en-US" altLang="en-US" sz="1600" dirty="0">
                      <a:solidFill>
                        <a:schemeClr val="bg2"/>
                      </a:solidFill>
                      <a:latin typeface="Arial" panose="020B0604020202020204" pitchFamily="34" charset="0"/>
                      <a:cs typeface="Arial" panose="020B0604020202020204" pitchFamily="34" charset="0"/>
                    </a:rPr>
                    <a:t>Phase 2</a:t>
                  </a:r>
                  <a:endParaRPr lang="en-US" altLang="zh-CN" sz="1600" dirty="0">
                    <a:solidFill>
                      <a:schemeClr val="bg2"/>
                    </a:solidFill>
                    <a:latin typeface="Arial" panose="020B0604020202020204" pitchFamily="34" charset="0"/>
                    <a:ea typeface="SimSun" pitchFamily="2" charset="-122"/>
                    <a:cs typeface="Arial" panose="020B0604020202020204" pitchFamily="34" charset="0"/>
                  </a:endParaRPr>
                </a:p>
              </p:txBody>
            </p:sp>
            <p:sp>
              <p:nvSpPr>
                <p:cNvPr id="86" name="Rectangle 62"/>
                <p:cNvSpPr>
                  <a:spLocks noChangeArrowheads="1"/>
                </p:cNvSpPr>
                <p:nvPr/>
              </p:nvSpPr>
              <p:spPr bwMode="auto">
                <a:xfrm>
                  <a:off x="973758" y="1581262"/>
                  <a:ext cx="2560722"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91440" bIns="91440"/>
                <a:lstStyle/>
                <a:p>
                  <a:pPr eaLnBrk="0" hangingPunct="0">
                    <a:lnSpc>
                      <a:spcPct val="100000"/>
                    </a:lnSpc>
                    <a:buClr>
                      <a:schemeClr val="tx1"/>
                    </a:buClr>
                  </a:pPr>
                  <a:r>
                    <a:rPr lang="en-GB" sz="1200" dirty="0">
                      <a:solidFill>
                        <a:schemeClr val="tx1"/>
                      </a:solidFill>
                      <a:latin typeface="Arial" panose="020B0604020202020204" pitchFamily="34" charset="0"/>
                      <a:cs typeface="Arial" panose="020B0604020202020204" pitchFamily="34" charset="0"/>
                    </a:rPr>
                    <a:t>Identify business and IT workloads for migration</a:t>
                  </a:r>
                </a:p>
              </p:txBody>
            </p:sp>
          </p:grpSp>
          <p:cxnSp>
            <p:nvCxnSpPr>
              <p:cNvPr id="84" name="Straight Connector 83"/>
              <p:cNvCxnSpPr/>
              <p:nvPr/>
            </p:nvCxnSpPr>
            <p:spPr>
              <a:xfrm>
                <a:off x="-39067" y="3497849"/>
                <a:ext cx="1515694"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p:nvPr/>
          </p:nvCxnSpPr>
          <p:spPr>
            <a:xfrm rot="5400000">
              <a:off x="3098767" y="2673393"/>
              <a:ext cx="914400" cy="0"/>
            </a:xfrm>
            <a:prstGeom prst="line">
              <a:avLst/>
            </a:prstGeom>
            <a:ln w="6350">
              <a:solidFill>
                <a:schemeClr val="bg2"/>
              </a:solidFill>
              <a:tailEnd type="oval"/>
            </a:ln>
          </p:spPr>
          <p:style>
            <a:lnRef idx="1">
              <a:schemeClr val="accent1"/>
            </a:lnRef>
            <a:fillRef idx="0">
              <a:schemeClr val="accent1"/>
            </a:fillRef>
            <a:effectRef idx="0">
              <a:schemeClr val="accent1"/>
            </a:effectRef>
            <a:fontRef idx="minor">
              <a:schemeClr val="tx1"/>
            </a:fontRef>
          </p:style>
        </p:cxnSp>
        <p:sp>
          <p:nvSpPr>
            <p:cNvPr id="60" name="Donut 64"/>
            <p:cNvSpPr/>
            <p:nvPr/>
          </p:nvSpPr>
          <p:spPr>
            <a:xfrm>
              <a:off x="1580498" y="3703056"/>
              <a:ext cx="274638" cy="274637"/>
            </a:xfrm>
            <a:prstGeom prst="donut">
              <a:avLst>
                <a:gd name="adj" fmla="val 75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900" b="1" dirty="0">
                <a:solidFill>
                  <a:schemeClr val="tx1"/>
                </a:solidFill>
                <a:latin typeface="Arial" panose="020B0604020202020204" pitchFamily="34" charset="0"/>
                <a:cs typeface="Arial" panose="020B0604020202020204" pitchFamily="34" charset="0"/>
              </a:endParaRPr>
            </a:p>
          </p:txBody>
        </p:sp>
        <p:sp>
          <p:nvSpPr>
            <p:cNvPr id="61" name="Donut 73"/>
            <p:cNvSpPr/>
            <p:nvPr/>
          </p:nvSpPr>
          <p:spPr>
            <a:xfrm>
              <a:off x="5571796" y="2712282"/>
              <a:ext cx="273050" cy="274638"/>
            </a:xfrm>
            <a:prstGeom prst="donut">
              <a:avLst>
                <a:gd name="adj" fmla="val 75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900" b="1" dirty="0">
                <a:solidFill>
                  <a:schemeClr val="tx1"/>
                </a:solidFill>
                <a:latin typeface="Arial" panose="020B0604020202020204" pitchFamily="34" charset="0"/>
                <a:cs typeface="Arial" panose="020B0604020202020204" pitchFamily="34" charset="0"/>
              </a:endParaRPr>
            </a:p>
          </p:txBody>
        </p:sp>
        <p:grpSp>
          <p:nvGrpSpPr>
            <p:cNvPr id="62" name="Group 74"/>
            <p:cNvGrpSpPr>
              <a:grpSpLocks/>
            </p:cNvGrpSpPr>
            <p:nvPr/>
          </p:nvGrpSpPr>
          <p:grpSpPr bwMode="auto">
            <a:xfrm>
              <a:off x="4885996" y="1248607"/>
              <a:ext cx="1600200" cy="692150"/>
              <a:chOff x="358775" y="2737235"/>
              <a:chExt cx="1828800" cy="691765"/>
            </a:xfrm>
          </p:grpSpPr>
          <p:grpSp>
            <p:nvGrpSpPr>
              <p:cNvPr id="79" name="Group 75"/>
              <p:cNvGrpSpPr>
                <a:grpSpLocks/>
              </p:cNvGrpSpPr>
              <p:nvPr/>
            </p:nvGrpSpPr>
            <p:grpSpPr bwMode="auto">
              <a:xfrm>
                <a:off x="358775" y="2737235"/>
                <a:ext cx="1828800" cy="572715"/>
                <a:chOff x="1371600" y="1280160"/>
                <a:chExt cx="1828800" cy="572715"/>
              </a:xfrm>
            </p:grpSpPr>
            <p:sp>
              <p:nvSpPr>
                <p:cNvPr id="81" name="Rectangle 77"/>
                <p:cNvSpPr>
                  <a:spLocks noChangeArrowheads="1"/>
                </p:cNvSpPr>
                <p:nvPr/>
              </p:nvSpPr>
              <p:spPr bwMode="auto">
                <a:xfrm>
                  <a:off x="1371600" y="1280160"/>
                  <a:ext cx="1828800"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bIns="0" anchor="ctr"/>
                <a:lstStyle/>
                <a:p>
                  <a:pPr eaLnBrk="0" hangingPunct="0"/>
                  <a:r>
                    <a:rPr lang="en-US" altLang="en-US" sz="1600" dirty="0">
                      <a:solidFill>
                        <a:schemeClr val="bg2"/>
                      </a:solidFill>
                      <a:latin typeface="Arial" panose="020B0604020202020204" pitchFamily="34" charset="0"/>
                      <a:cs typeface="Arial" panose="020B0604020202020204" pitchFamily="34" charset="0"/>
                    </a:rPr>
                    <a:t>Phase 3</a:t>
                  </a:r>
                  <a:endParaRPr lang="en-US" altLang="zh-CN" sz="1600" dirty="0">
                    <a:solidFill>
                      <a:schemeClr val="bg2"/>
                    </a:solidFill>
                    <a:latin typeface="Arial" panose="020B0604020202020204" pitchFamily="34" charset="0"/>
                    <a:ea typeface="SimSun" pitchFamily="2" charset="-122"/>
                    <a:cs typeface="Arial" panose="020B0604020202020204" pitchFamily="34" charset="0"/>
                  </a:endParaRPr>
                </a:p>
              </p:txBody>
            </p:sp>
            <p:sp>
              <p:nvSpPr>
                <p:cNvPr id="82" name="Rectangle 78"/>
                <p:cNvSpPr>
                  <a:spLocks noChangeArrowheads="1"/>
                </p:cNvSpPr>
                <p:nvPr/>
              </p:nvSpPr>
              <p:spPr bwMode="auto">
                <a:xfrm>
                  <a:off x="1378585" y="1487115"/>
                  <a:ext cx="1757166"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91440" bIns="91440"/>
                <a:lstStyle/>
                <a:p>
                  <a:pPr eaLnBrk="0" hangingPunct="0">
                    <a:lnSpc>
                      <a:spcPct val="100000"/>
                    </a:lnSpc>
                    <a:buClr>
                      <a:schemeClr val="tx1"/>
                    </a:buClr>
                  </a:pPr>
                  <a:r>
                    <a:rPr lang="en-GB" sz="1200" dirty="0">
                      <a:solidFill>
                        <a:schemeClr val="tx1"/>
                      </a:solidFill>
                      <a:latin typeface="Arial" panose="020B0604020202020204" pitchFamily="34" charset="0"/>
                      <a:cs typeface="Arial" panose="020B0604020202020204" pitchFamily="34" charset="0"/>
                    </a:rPr>
                    <a:t>Address challenges in adopting cloud</a:t>
                  </a:r>
                </a:p>
              </p:txBody>
            </p:sp>
          </p:grpSp>
          <p:cxnSp>
            <p:nvCxnSpPr>
              <p:cNvPr id="80" name="Straight Connector 79"/>
              <p:cNvCxnSpPr/>
              <p:nvPr/>
            </p:nvCxnSpPr>
            <p:spPr>
              <a:xfrm>
                <a:off x="358775" y="3429000"/>
                <a:ext cx="1462314"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64" name="Straight Connector 63"/>
            <p:cNvCxnSpPr/>
            <p:nvPr/>
          </p:nvCxnSpPr>
          <p:spPr>
            <a:xfrm rot="5400000">
              <a:off x="5251121" y="2391607"/>
              <a:ext cx="914400" cy="0"/>
            </a:xfrm>
            <a:prstGeom prst="line">
              <a:avLst/>
            </a:prstGeom>
            <a:ln w="6350">
              <a:solidFill>
                <a:schemeClr val="bg2"/>
              </a:solidFill>
              <a:tailEnd type="oval"/>
            </a:ln>
          </p:spPr>
          <p:style>
            <a:lnRef idx="1">
              <a:schemeClr val="accent1"/>
            </a:lnRef>
            <a:fillRef idx="0">
              <a:schemeClr val="accent1"/>
            </a:fillRef>
            <a:effectRef idx="0">
              <a:schemeClr val="accent1"/>
            </a:effectRef>
            <a:fontRef idx="minor">
              <a:schemeClr val="tx1"/>
            </a:fontRef>
          </p:style>
        </p:cxnSp>
        <p:grpSp>
          <p:nvGrpSpPr>
            <p:cNvPr id="66" name="Group 81"/>
            <p:cNvGrpSpPr>
              <a:grpSpLocks/>
            </p:cNvGrpSpPr>
            <p:nvPr/>
          </p:nvGrpSpPr>
          <p:grpSpPr bwMode="auto">
            <a:xfrm>
              <a:off x="6720841" y="1187116"/>
              <a:ext cx="2248718" cy="692150"/>
              <a:chOff x="358775" y="2737235"/>
              <a:chExt cx="2569964" cy="691765"/>
            </a:xfrm>
          </p:grpSpPr>
          <p:grpSp>
            <p:nvGrpSpPr>
              <p:cNvPr id="75" name="Group 82"/>
              <p:cNvGrpSpPr>
                <a:grpSpLocks/>
              </p:cNvGrpSpPr>
              <p:nvPr/>
            </p:nvGrpSpPr>
            <p:grpSpPr bwMode="auto">
              <a:xfrm>
                <a:off x="358775" y="2737235"/>
                <a:ext cx="2569964" cy="572715"/>
                <a:chOff x="1371600" y="1280160"/>
                <a:chExt cx="2569964" cy="572715"/>
              </a:xfrm>
            </p:grpSpPr>
            <p:sp>
              <p:nvSpPr>
                <p:cNvPr id="77" name="Rectangle 84"/>
                <p:cNvSpPr>
                  <a:spLocks noChangeArrowheads="1"/>
                </p:cNvSpPr>
                <p:nvPr/>
              </p:nvSpPr>
              <p:spPr bwMode="auto">
                <a:xfrm>
                  <a:off x="1371600" y="1280160"/>
                  <a:ext cx="1828800"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bIns="0" anchor="ctr"/>
                <a:lstStyle/>
                <a:p>
                  <a:pPr eaLnBrk="0" hangingPunct="0"/>
                  <a:r>
                    <a:rPr lang="en-US" altLang="en-US" sz="1600" dirty="0">
                      <a:solidFill>
                        <a:srgbClr val="00B0DA"/>
                      </a:solidFill>
                      <a:latin typeface="Arial" panose="020B0604020202020204" pitchFamily="34" charset="0"/>
                      <a:cs typeface="Arial" panose="020B0604020202020204" pitchFamily="34" charset="0"/>
                    </a:rPr>
                    <a:t>Phase 4</a:t>
                  </a:r>
                  <a:endParaRPr lang="en-US" altLang="zh-CN" sz="1600" dirty="0">
                    <a:solidFill>
                      <a:srgbClr val="00B0DA"/>
                    </a:solidFill>
                    <a:latin typeface="Arial" panose="020B0604020202020204" pitchFamily="34" charset="0"/>
                    <a:ea typeface="SimSun" pitchFamily="2" charset="-122"/>
                    <a:cs typeface="Arial" panose="020B0604020202020204" pitchFamily="34" charset="0"/>
                  </a:endParaRPr>
                </a:p>
              </p:txBody>
            </p:sp>
            <p:sp>
              <p:nvSpPr>
                <p:cNvPr id="78" name="Rectangle 85"/>
                <p:cNvSpPr>
                  <a:spLocks noChangeArrowheads="1"/>
                </p:cNvSpPr>
                <p:nvPr/>
              </p:nvSpPr>
              <p:spPr bwMode="auto">
                <a:xfrm>
                  <a:off x="1378584" y="1487115"/>
                  <a:ext cx="2562980"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91440" bIns="91440"/>
                <a:lstStyle/>
                <a:p>
                  <a:pPr eaLnBrk="0" hangingPunct="0">
                    <a:lnSpc>
                      <a:spcPct val="100000"/>
                    </a:lnSpc>
                    <a:buClr>
                      <a:schemeClr val="tx1"/>
                    </a:buClr>
                  </a:pPr>
                  <a:r>
                    <a:rPr lang="en-GB" sz="1200" dirty="0">
                      <a:solidFill>
                        <a:schemeClr val="tx1"/>
                      </a:solidFill>
                      <a:latin typeface="Arial" panose="020B0604020202020204" pitchFamily="34" charset="0"/>
                      <a:cs typeface="Arial" panose="020B0604020202020204" pitchFamily="34" charset="0"/>
                    </a:rPr>
                    <a:t>Realize operational, financial, and innovation benefits</a:t>
                  </a:r>
                </a:p>
              </p:txBody>
            </p:sp>
          </p:grpSp>
          <p:cxnSp>
            <p:nvCxnSpPr>
              <p:cNvPr id="76" name="Straight Connector 75"/>
              <p:cNvCxnSpPr/>
              <p:nvPr/>
            </p:nvCxnSpPr>
            <p:spPr>
              <a:xfrm>
                <a:off x="358775" y="3429000"/>
                <a:ext cx="1462314" cy="0"/>
              </a:xfrm>
              <a:prstGeom prst="line">
                <a:avLst/>
              </a:prstGeom>
              <a:ln w="6350">
                <a:solidFill>
                  <a:srgbClr val="08B2DB"/>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p:cNvCxnSpPr>
              <a:cxnSpLocks/>
            </p:cNvCxnSpPr>
            <p:nvPr/>
          </p:nvCxnSpPr>
          <p:spPr>
            <a:xfrm>
              <a:off x="7449197" y="1866977"/>
              <a:ext cx="0" cy="541757"/>
            </a:xfrm>
            <a:prstGeom prst="line">
              <a:avLst/>
            </a:prstGeom>
            <a:ln w="6350">
              <a:solidFill>
                <a:srgbClr val="08B2DB"/>
              </a:solidFill>
              <a:tailEnd type="oval"/>
            </a:ln>
          </p:spPr>
          <p:style>
            <a:lnRef idx="1">
              <a:schemeClr val="accent1"/>
            </a:lnRef>
            <a:fillRef idx="0">
              <a:schemeClr val="accent1"/>
            </a:fillRef>
            <a:effectRef idx="0">
              <a:schemeClr val="accent1"/>
            </a:effectRef>
            <a:fontRef idx="minor">
              <a:schemeClr val="tx1"/>
            </a:fontRef>
          </p:style>
        </p:cxnSp>
        <p:sp>
          <p:nvSpPr>
            <p:cNvPr id="98" name="Donut 73"/>
            <p:cNvSpPr/>
            <p:nvPr/>
          </p:nvSpPr>
          <p:spPr>
            <a:xfrm>
              <a:off x="7330521" y="2261510"/>
              <a:ext cx="273050" cy="274638"/>
            </a:xfrm>
            <a:prstGeom prst="donut">
              <a:avLst>
                <a:gd name="adj" fmla="val 75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900" b="1" dirty="0">
                <a:solidFill>
                  <a:schemeClr val="tx1"/>
                </a:solidFill>
                <a:latin typeface="Arial" panose="020B0604020202020204" pitchFamily="34" charset="0"/>
                <a:cs typeface="Arial" panose="020B0604020202020204" pitchFamily="34" charset="0"/>
              </a:endParaRPr>
            </a:p>
          </p:txBody>
        </p:sp>
      </p:grpSp>
      <p:sp>
        <p:nvSpPr>
          <p:cNvPr id="35"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p:txBody>
      </p:sp>
      <p:sp>
        <p:nvSpPr>
          <p:cNvPr id="4" name="Title 3"/>
          <p:cNvSpPr>
            <a:spLocks noGrp="1"/>
          </p:cNvSpPr>
          <p:nvPr>
            <p:ph type="title"/>
          </p:nvPr>
        </p:nvSpPr>
        <p:spPr/>
        <p:txBody>
          <a:bodyPr/>
          <a:lstStyle/>
          <a:p>
            <a:r>
              <a:rPr lang="en-US" dirty="0"/>
              <a:t>Partner to build a robust yet flexible operational hybrid cloud roadmap</a:t>
            </a:r>
          </a:p>
        </p:txBody>
      </p:sp>
    </p:spTree>
    <p:extLst>
      <p:ext uri="{BB962C8B-B14F-4D97-AF65-F5344CB8AC3E}">
        <p14:creationId xmlns:p14="http://schemas.microsoft.com/office/powerpoint/2010/main" val="403098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40480" y="1087521"/>
            <a:ext cx="976267" cy="3974934"/>
          </a:xfrm>
          <a:prstGeom prst="rect">
            <a:avLst/>
          </a:prstGeom>
          <a:noFill/>
        </p:spPr>
        <p:txBody>
          <a:bodyPr wrap="square" lIns="0" tIns="0" rIns="0" bIns="0" rtlCol="0" anchor="ctr">
            <a:spAutoFit/>
          </a:bodyPr>
          <a:lstStyle/>
          <a:p>
            <a:pPr algn="ctr"/>
            <a:r>
              <a:rPr lang="en-US" sz="28700" dirty="0">
                <a:solidFill>
                  <a:schemeClr val="bg1">
                    <a:lumMod val="95000"/>
                  </a:schemeClr>
                </a:solidFill>
                <a:latin typeface="Arial" panose="020B0604020202020204" pitchFamily="34" charset="0"/>
                <a:cs typeface="Arial" panose="020B0604020202020204" pitchFamily="34" charset="0"/>
              </a:rPr>
              <a:t>?</a:t>
            </a:r>
          </a:p>
        </p:txBody>
      </p:sp>
      <p:sp>
        <p:nvSpPr>
          <p:cNvPr id="2" name="Title 1"/>
          <p:cNvSpPr>
            <a:spLocks noGrp="1"/>
          </p:cNvSpPr>
          <p:nvPr>
            <p:ph type="title"/>
          </p:nvPr>
        </p:nvSpPr>
        <p:spPr>
          <a:xfrm>
            <a:off x="362267" y="274320"/>
            <a:ext cx="8598853" cy="777240"/>
          </a:xfrm>
        </p:spPr>
        <p:txBody>
          <a:bodyPr/>
          <a:lstStyle/>
          <a:p>
            <a:r>
              <a:rPr lang="en-US" dirty="0"/>
              <a:t>To get started, consider these questions!</a:t>
            </a:r>
          </a:p>
        </p:txBody>
      </p:sp>
      <p:sp>
        <p:nvSpPr>
          <p:cNvPr id="6" name="TextBox 5"/>
          <p:cNvSpPr txBox="1"/>
          <p:nvPr/>
        </p:nvSpPr>
        <p:spPr>
          <a:xfrm>
            <a:off x="1180260" y="1565910"/>
            <a:ext cx="7272974" cy="2462213"/>
          </a:xfrm>
          <a:prstGeom prst="rect">
            <a:avLst/>
          </a:prstGeom>
          <a:noFill/>
        </p:spPr>
        <p:txBody>
          <a:bodyPr wrap="square" lIns="0" tIns="0" rIns="0" bIns="0" rtlCol="0" anchor="ctr">
            <a:spAutoFit/>
          </a:bodyPr>
          <a:lstStyle/>
          <a:p>
            <a:pPr marL="57150">
              <a:lnSpc>
                <a:spcPct val="200000"/>
              </a:lnSpc>
              <a:spcBef>
                <a:spcPts val="900"/>
              </a:spcBef>
            </a:pPr>
            <a:r>
              <a:rPr lang="en-US" sz="1400" dirty="0">
                <a:solidFill>
                  <a:schemeClr val="tx1">
                    <a:lumMod val="90000"/>
                    <a:lumOff val="10000"/>
                  </a:schemeClr>
                </a:solidFill>
                <a:latin typeface="Arial" panose="020B0604020202020204" pitchFamily="34" charset="0"/>
                <a:cs typeface="Arial" panose="020B0604020202020204" pitchFamily="34" charset="0"/>
              </a:rPr>
              <a:t>How should your organization be leveraging hybrid cloud?</a:t>
            </a:r>
          </a:p>
          <a:p>
            <a:pPr>
              <a:lnSpc>
                <a:spcPct val="200000"/>
              </a:lnSpc>
              <a:spcBef>
                <a:spcPts val="600"/>
              </a:spcBef>
            </a:pPr>
            <a:r>
              <a:rPr lang="en-US" sz="1400" dirty="0">
                <a:solidFill>
                  <a:schemeClr val="tx1">
                    <a:lumMod val="90000"/>
                    <a:lumOff val="10000"/>
                  </a:schemeClr>
                </a:solidFill>
                <a:latin typeface="Arial" panose="020B0604020202020204" pitchFamily="34" charset="0"/>
                <a:cs typeface="Arial" panose="020B0604020202020204" pitchFamily="34" charset="0"/>
              </a:rPr>
              <a:t> Which of the six hybrid cloud business enablers should you be optimizing?</a:t>
            </a:r>
          </a:p>
          <a:p>
            <a:pPr>
              <a:lnSpc>
                <a:spcPct val="200000"/>
              </a:lnSpc>
              <a:spcBef>
                <a:spcPts val="600"/>
              </a:spcBef>
            </a:pPr>
            <a:r>
              <a:rPr lang="en-US" sz="1400" dirty="0">
                <a:solidFill>
                  <a:schemeClr val="tx1">
                    <a:lumMod val="90000"/>
                    <a:lumOff val="10000"/>
                  </a:schemeClr>
                </a:solidFill>
                <a:latin typeface="Arial" panose="020B0604020202020204" pitchFamily="34" charset="0"/>
                <a:cs typeface="Arial" panose="020B0604020202020204" pitchFamily="34" charset="0"/>
              </a:rPr>
              <a:t> W</a:t>
            </a:r>
            <a:r>
              <a:rPr lang="en-US" sz="1400" dirty="0">
                <a:solidFill>
                  <a:schemeClr val="tx1">
                    <a:lumMod val="90000"/>
                    <a:lumOff val="10000"/>
                  </a:schemeClr>
                </a:solidFill>
                <a:latin typeface="Arial" charset="0"/>
                <a:ea typeface="Arial" charset="0"/>
                <a:cs typeface="Arial" charset="0"/>
              </a:rPr>
              <a:t>hat benefits can your enterprise achieve by embracing hybrid cloud?</a:t>
            </a:r>
          </a:p>
          <a:p>
            <a:pPr marL="0" indent="0">
              <a:lnSpc>
                <a:spcPct val="200000"/>
              </a:lnSpc>
              <a:spcBef>
                <a:spcPts val="600"/>
              </a:spcBef>
              <a:buNone/>
            </a:pPr>
            <a:r>
              <a:rPr lang="en-US" sz="1400" dirty="0">
                <a:solidFill>
                  <a:schemeClr val="tx1">
                    <a:lumMod val="90000"/>
                    <a:lumOff val="10000"/>
                  </a:schemeClr>
                </a:solidFill>
                <a:latin typeface="Arial" panose="020B0604020202020204" pitchFamily="34" charset="0"/>
                <a:cs typeface="Arial" panose="020B0604020202020204" pitchFamily="34" charset="0"/>
              </a:rPr>
              <a:t> What additional skills/capabilities does your organization require to adopt hybrid cloud?</a:t>
            </a:r>
          </a:p>
          <a:p>
            <a:pPr marL="0" indent="0">
              <a:lnSpc>
                <a:spcPct val="200000"/>
              </a:lnSpc>
              <a:spcBef>
                <a:spcPts val="600"/>
              </a:spcBef>
              <a:buNone/>
            </a:pPr>
            <a:r>
              <a:rPr lang="en-US" sz="1400" dirty="0">
                <a:solidFill>
                  <a:schemeClr val="tx1">
                    <a:lumMod val="90000"/>
                    <a:lumOff val="10000"/>
                  </a:schemeClr>
                </a:solidFill>
                <a:latin typeface="Arial" panose="020B0604020202020204" pitchFamily="34" charset="0"/>
                <a:cs typeface="Arial" panose="020B0604020202020204" pitchFamily="34" charset="0"/>
              </a:rPr>
              <a:t> What are your logical steps to accelerate hybrid cloud adoption today?</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9531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362267" y="1665287"/>
            <a:ext cx="4301173" cy="2872423"/>
          </a:xfrm>
          <a:prstGeom prst="rect">
            <a:avLst/>
          </a:prstGeom>
          <a:solidFill>
            <a:srgbClr val="30B2F4">
              <a:alpha val="15000"/>
            </a:srgbClr>
          </a:solidFill>
          <a:ln w="9525">
            <a:noFill/>
            <a:miter lim="800000"/>
            <a:headEnd/>
            <a:tailEnd/>
          </a:ln>
        </p:spPr>
        <p:txBody>
          <a:bodyPr tIns="91440"/>
          <a:lstStyle>
            <a:lvl1pPr marL="24161750" indent="-24161750">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lvl="2">
              <a:lnSpc>
                <a:spcPts val="1500"/>
              </a:lnSpc>
            </a:pPr>
            <a:endParaRPr lang="en-US" altLang="en-US" sz="1400" dirty="0">
              <a:solidFill>
                <a:schemeClr val="tx1"/>
              </a:solidFill>
              <a:latin typeface="Arial" charset="0"/>
              <a:ea typeface="Arial" charset="0"/>
              <a:cs typeface="Arial" charset="0"/>
            </a:endParaRPr>
          </a:p>
          <a:p>
            <a:pPr lvl="2">
              <a:lnSpc>
                <a:spcPts val="1500"/>
              </a:lnSpc>
            </a:pPr>
            <a:r>
              <a:rPr lang="en-US" altLang="en-US" sz="1400" dirty="0">
                <a:solidFill>
                  <a:schemeClr val="tx1"/>
                </a:solidFill>
                <a:latin typeface="Arial" charset="0"/>
                <a:ea typeface="Arial" charset="0"/>
                <a:cs typeface="Arial" charset="0"/>
              </a:rPr>
              <a:t>Heather Fraser</a:t>
            </a:r>
          </a:p>
          <a:p>
            <a:pPr lvl="2">
              <a:lnSpc>
                <a:spcPts val="1500"/>
              </a:lnSpc>
            </a:pPr>
            <a:r>
              <a:rPr lang="en-US" altLang="en-US" sz="1400">
                <a:solidFill>
                  <a:schemeClr val="tx1"/>
                </a:solidFill>
                <a:latin typeface="Arial" charset="0"/>
                <a:ea typeface="Arial" charset="0"/>
                <a:cs typeface="Arial" charset="0"/>
              </a:rPr>
              <a:t>Healthcare </a:t>
            </a:r>
            <a:r>
              <a:rPr lang="en-US" altLang="en-US" sz="1400" dirty="0">
                <a:solidFill>
                  <a:schemeClr val="tx1"/>
                </a:solidFill>
                <a:latin typeface="Arial" charset="0"/>
                <a:ea typeface="Arial" charset="0"/>
                <a:cs typeface="Arial" charset="0"/>
              </a:rPr>
              <a:t>&amp; Life Sciences Lead</a:t>
            </a:r>
          </a:p>
          <a:p>
            <a:pPr lvl="2">
              <a:lnSpc>
                <a:spcPts val="1500"/>
              </a:lnSpc>
            </a:pPr>
            <a:r>
              <a:rPr lang="en-US" altLang="en-US" sz="1400" dirty="0">
                <a:solidFill>
                  <a:schemeClr val="tx1"/>
                </a:solidFill>
                <a:latin typeface="Arial" charset="0"/>
                <a:ea typeface="Arial" charset="0"/>
                <a:cs typeface="Arial" charset="0"/>
              </a:rPr>
              <a:t>IBM Institute for Business Value</a:t>
            </a:r>
          </a:p>
          <a:p>
            <a:pPr lvl="2">
              <a:lnSpc>
                <a:spcPts val="1500"/>
              </a:lnSpc>
            </a:pPr>
            <a:r>
              <a:rPr lang="en-US" sz="1400" dirty="0">
                <a:hlinkClick r:id="rId3"/>
              </a:rPr>
              <a:t>HFRASER@uk.ibm.com</a:t>
            </a:r>
            <a:endParaRPr lang="en-US" altLang="en-US" sz="1400" dirty="0">
              <a:solidFill>
                <a:schemeClr val="tx1"/>
              </a:solidFill>
              <a:latin typeface="Arial" charset="0"/>
              <a:ea typeface="Arial" charset="0"/>
              <a:cs typeface="Arial" charset="0"/>
            </a:endParaRPr>
          </a:p>
          <a:p>
            <a:pPr lvl="2">
              <a:lnSpc>
                <a:spcPts val="1500"/>
              </a:lnSpc>
            </a:pPr>
            <a:endParaRPr lang="en-US" altLang="en-US" sz="1400" dirty="0">
              <a:solidFill>
                <a:schemeClr val="tx1"/>
              </a:solidFill>
              <a:latin typeface="Arial" charset="0"/>
              <a:ea typeface="Arial" charset="0"/>
              <a:cs typeface="Arial" charset="0"/>
            </a:endParaRPr>
          </a:p>
          <a:p>
            <a:pPr lvl="2">
              <a:lnSpc>
                <a:spcPts val="1500"/>
              </a:lnSpc>
            </a:pPr>
            <a:endParaRPr lang="en-US" altLang="en-US" sz="1400" dirty="0">
              <a:solidFill>
                <a:schemeClr val="tx1"/>
              </a:solidFill>
              <a:latin typeface="Arial" charset="0"/>
              <a:ea typeface="Arial" charset="0"/>
              <a:cs typeface="Arial" charset="0"/>
            </a:endParaRPr>
          </a:p>
          <a:p>
            <a:pPr lvl="2">
              <a:lnSpc>
                <a:spcPts val="1500"/>
              </a:lnSpc>
            </a:pPr>
            <a:endParaRPr lang="en-US" altLang="en-US" sz="1400" dirty="0">
              <a:solidFill>
                <a:schemeClr val="tx1"/>
              </a:solidFill>
              <a:latin typeface="Arial" charset="0"/>
              <a:ea typeface="Arial" charset="0"/>
              <a:cs typeface="Arial" charset="0"/>
            </a:endParaRPr>
          </a:p>
          <a:p>
            <a:pPr lvl="2">
              <a:lnSpc>
                <a:spcPts val="1500"/>
              </a:lnSpc>
            </a:pPr>
            <a:r>
              <a:rPr lang="en-US" altLang="en-US" sz="1400" dirty="0">
                <a:solidFill>
                  <a:schemeClr val="tx1"/>
                </a:solidFill>
                <a:latin typeface="Arial" charset="0"/>
                <a:ea typeface="Arial" charset="0"/>
                <a:cs typeface="Arial" charset="0"/>
              </a:rPr>
              <a:t>Lynn Kesterson-Townes</a:t>
            </a:r>
          </a:p>
          <a:p>
            <a:pPr lvl="2">
              <a:lnSpc>
                <a:spcPts val="1500"/>
              </a:lnSpc>
            </a:pPr>
            <a:r>
              <a:rPr lang="en-US" altLang="en-US" sz="1400" dirty="0">
                <a:solidFill>
                  <a:schemeClr val="tx1"/>
                </a:solidFill>
                <a:latin typeface="Arial" charset="0"/>
                <a:ea typeface="Arial" charset="0"/>
                <a:cs typeface="Arial" charset="0"/>
              </a:rPr>
              <a:t>Global Cloud Leader</a:t>
            </a:r>
          </a:p>
          <a:p>
            <a:pPr lvl="2">
              <a:lnSpc>
                <a:spcPts val="1500"/>
              </a:lnSpc>
            </a:pPr>
            <a:r>
              <a:rPr lang="en-US" altLang="en-US" sz="1400" dirty="0">
                <a:solidFill>
                  <a:schemeClr val="tx1"/>
                </a:solidFill>
                <a:latin typeface="Arial" charset="0"/>
                <a:ea typeface="Arial" charset="0"/>
                <a:cs typeface="Arial" charset="0"/>
              </a:rPr>
              <a:t>IBM Institute for Business Value</a:t>
            </a:r>
          </a:p>
          <a:p>
            <a:pPr lvl="2">
              <a:lnSpc>
                <a:spcPts val="1500"/>
              </a:lnSpc>
            </a:pPr>
            <a:r>
              <a:rPr lang="en-US" altLang="en-US" sz="1400" dirty="0">
                <a:solidFill>
                  <a:schemeClr val="tx1"/>
                </a:solidFill>
                <a:latin typeface="Arial" charset="0"/>
                <a:ea typeface="Arial" charset="0"/>
                <a:cs typeface="Arial" charset="0"/>
                <a:hlinkClick r:id="rId4"/>
              </a:rPr>
              <a:t>LKT@us.ibm.com</a:t>
            </a:r>
            <a:r>
              <a:rPr lang="en-US" altLang="en-US" sz="1400" dirty="0">
                <a:solidFill>
                  <a:schemeClr val="tx1"/>
                </a:solidFill>
                <a:latin typeface="Arial" charset="0"/>
                <a:ea typeface="Arial" charset="0"/>
                <a:cs typeface="Arial" charset="0"/>
              </a:rPr>
              <a:t> </a:t>
            </a:r>
          </a:p>
          <a:p>
            <a:pPr lvl="2">
              <a:lnSpc>
                <a:spcPts val="1500"/>
              </a:lnSpc>
            </a:pPr>
            <a:endParaRPr lang="en-US" altLang="en-US" sz="1400" u="sng" dirty="0">
              <a:solidFill>
                <a:srgbClr val="191919"/>
              </a:solidFill>
              <a:cs typeface="Arial" panose="020B0604020202020204" pitchFamily="34" charset="0"/>
            </a:endParaRPr>
          </a:p>
          <a:p>
            <a:pPr lvl="2">
              <a:lnSpc>
                <a:spcPts val="1500"/>
              </a:lnSpc>
            </a:pPr>
            <a:endParaRPr lang="en-US" altLang="en-US" sz="1400" u="sng" dirty="0">
              <a:solidFill>
                <a:srgbClr val="191919"/>
              </a:solidFill>
              <a:cs typeface="Arial" panose="020B0604020202020204" pitchFamily="34" charset="0"/>
            </a:endParaRPr>
          </a:p>
        </p:txBody>
      </p:sp>
      <p:sp>
        <p:nvSpPr>
          <p:cNvPr id="9" name="Rectangle 14"/>
          <p:cNvSpPr>
            <a:spLocks noChangeArrowheads="1"/>
          </p:cNvSpPr>
          <p:nvPr/>
        </p:nvSpPr>
        <p:spPr bwMode="auto">
          <a:xfrm>
            <a:off x="362266" y="1200150"/>
            <a:ext cx="8598853" cy="465138"/>
          </a:xfrm>
          <a:prstGeom prst="rect">
            <a:avLst/>
          </a:prstGeom>
          <a:solidFill>
            <a:srgbClr val="30B2F4"/>
          </a:solidFill>
          <a:ln w="9525">
            <a:solidFill>
              <a:srgbClr val="FFFFFF"/>
            </a:solidFill>
            <a:miter lim="800000"/>
            <a:headEnd/>
            <a:tailEnd/>
          </a:ln>
        </p:spPr>
        <p:txBody>
          <a:bodyPr lIns="182880" tIns="137160"/>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lnSpc>
                <a:spcPct val="100000"/>
              </a:lnSpc>
              <a:spcBef>
                <a:spcPct val="50000"/>
              </a:spcBef>
              <a:buClr>
                <a:srgbClr val="191919"/>
              </a:buClr>
            </a:pPr>
            <a:r>
              <a:rPr lang="en-GB" altLang="en-US" sz="1400" b="1" dirty="0">
                <a:solidFill>
                  <a:srgbClr val="FFFFFF"/>
                </a:solidFill>
                <a:cs typeface="Arial" panose="020B0604020202020204" pitchFamily="34" charset="0"/>
              </a:rPr>
              <a:t>IBM Contacts</a:t>
            </a:r>
            <a:endParaRPr lang="en-US" altLang="en-US" sz="1400" b="1" dirty="0">
              <a:solidFill>
                <a:srgbClr val="FFFFFF"/>
              </a:solidFill>
              <a:cs typeface="Arial" panose="020B0604020202020204" pitchFamily="34" charset="0"/>
            </a:endParaRPr>
          </a:p>
        </p:txBody>
      </p:sp>
      <p:sp>
        <p:nvSpPr>
          <p:cNvPr id="5" name="Title 4"/>
          <p:cNvSpPr>
            <a:spLocks noGrp="1"/>
          </p:cNvSpPr>
          <p:nvPr>
            <p:ph type="title"/>
          </p:nvPr>
        </p:nvSpPr>
        <p:spPr/>
        <p:txBody>
          <a:bodyPr/>
          <a:lstStyle/>
          <a:p>
            <a:r>
              <a:rPr lang="en-US" altLang="en-US" dirty="0"/>
              <a:t>For more information, please contact :</a:t>
            </a:r>
            <a:endParaRPr lang="en-US" sz="2600" dirty="0">
              <a:solidFill>
                <a:schemeClr val="tx1"/>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014" y="3458768"/>
            <a:ext cx="719295" cy="719295"/>
          </a:xfrm>
          <a:prstGeom prst="rect">
            <a:avLst/>
          </a:prstGeom>
        </p:spPr>
      </p:pic>
      <p:sp>
        <p:nvSpPr>
          <p:cNvPr id="2" name="AutoShape 2" descr="data:image/png;base64,iVBORw0KGgoAAAANSUhEUgAAAHMAAABzCAYAAACrQz3mAAAgAElEQVR4nNzdZ1RVWbbw/X7uvd3VVVYZURRMoICIohgx55xTaZWWOZY5C4oIiCRBck4SlCQ5KaIYUBGzlplw0t4nEg1P3/ve8X8/HLWSllqhq/v5MMdhHBkc2D/nWnOFvfZfZHIVPwzJT6Ja8eOoFD4sXn//65/z08+Ry/QhlSl//L5C/SYUgua9IZWqUSrrkMu1SKVqqquVVFcrEcVaFAodGk0jEokKmVSJUtQhyFUIchUqUYtCJiCTyBHkCpSCiKgQvv9aFBEEAUFQIpcLyOUCCoWITC5QLZEhkysRlVokcs074ufXUiJXUS1T/ihkcv01eFtIpOJb36uWCFRLBKqqFT+Kv/zZmD97/yMxq2VK5GINErkGQVWHqK5/c0EfV8iplCiRvvpZMrkSuUyJQq5CFDSoVTWIogqlUo0oqpDJFEgkMqRSOXKFCoWgRq5QUS1RUFklQyoTkQoqJIrvMf4MzNeg78R854cr3h7vQ/w1mB8LKRM0SEUNEkHN4yoZlTLxzeeK2joETS3VChVKXR0KlZYKiRyJVEAqUyCR6r9WKHVI5BqqZWoUylo0Nc/R1DxHoaynUqJGKtQiFWqRiXXIlfVIhVqqZFqq5TpkYt0vwv0emD8F/SHmT0H/7TElggqZRke1QoVU1ONWyZVIBDVPqmVIBBUVUgVVMgGJQkAqiIgaLSq1lmq5iFShRSrUvoF6Wq3hcaWKKlkNSu1LFKpnyMQGJIo6quW1VEp1VEi0r0L9T8H8IegvYr73w9+B+VPUdyF+KObHQr5pZuUiUlFNpVSBVFChUGmpkgnce/iE85cuk19wksRjSWTn5FF66QoXLl7izr27qFQqBFGFVKGlUqKmSqpBoaxHpX2OoGpALta9ea2SanhSKVJRrUIu1qHSPkdUNyITapHJND/7234pfgr2oZivQf+fxvxhvyYqtVRVyig+fY6wsAj22TuwZtVabAcMonNHE4zaGtPBuD3z5swl+XgS9+894N7dR5Rfu83169/x+Ek1CoUOuUKNRPLqIkvVKFU1aDWNqJQ1yKRKqqsUVFcpkFQLHwX5e2K+rd/8zZgfi/i2+LWQgkKDUqFFJdegEbRoRR0lJ0vYsm4Ltn0GYNK2A50N29O2mQFtmxlg3NIQoxZtMGrRBpO2HTDv3JVuXSyw6WnNmOGjmTtzFovmL2TtylW4OR/ieHwC506XcOfGTeRVMtSCiFKuQJTJUb6qeuUyJTL52+L3wayWCL8I+m+DKYja92IKMjWVj6q5f/shZefLOOhwECtTC5r+9TOMm7fBuHkbOrRsS/O/NqHZ35rQ1bgzZu1NaNe8NR0M2mHQtCktvvgc49atsbIwp0+PHnTr2oWuHTtibmrCQBsbJo0by/o1qwkJ8OdiSTHSyieoBRlymQS5XPjXwfxYnA+ND2123pt9ohZB1KLR1iNXqKmWCG+QJVKRu3cec+fmfcKCo1i/egNfz1tIm+YGtG7WimZ/+5TWnzfDqIUBHQwMMWzRCoOmLTFo2pI2zdrQurkBhq1a0uSzv9GyaRNaGzTHzKQjHdq3pVvXLlh174ZFF1OMjdpi0rkjXbuY0MemFxMnjCMwwI+HD+9TLZEhKtWISjVV1VIUghqFoObxkypE5ff/GV8jyOSqN0i/BPmupvZ1X/nT+LfAlMlVVFTKqKpWIFfo+y+lquZNJmfnFBIdk8DkSTOYOWMufW360fTzL/j7f/2VVs2a8sUnn2DQtCntWhvQ1qAVLZu3oHnTZjRv2oLmTVvQpnUrmjVvwheff0bz5k1p2vRzmjT5lL///e80adIEQ0NDmjZtymefN8GwXVtMupjSs5c1I0aNZO68+SQlp1JRWY1Mrh/ySGUi1RIFWl09UplIZZWcx0+qkclVaHUNKAQNlVXyf03Mjy0APhZTpa5Fpa59k42CqH3TvMgEDTmFRew+4Eirdu0YNGwoPXv1oItZZ75o+imf/v2/aPLZX2nV8gvaGbWmnVFrWrVuSbMWTWnSrCmfN/2CZi2a06JVc5o0aULzli347PMmtDZsQ4vWbTA0bs+nTVtg0K49bYw70bGLBc3bGmPQvhMt2rXHqFMXLLv3YObMmRQVFVNTU4cgKBFFFdVVcqqr5NTWNKKQvyr2XhVPSlGHSlnH0yeyj8Z8F+ifhvkxBU+1REClrkWuUCOVKd80uwpBg0ShJCk9ncUrl9KxSyc6mLanfQdDWhl8TqtWTWjR9K8YtPg7hgZNaNu2KW3aNKV5i0/57Iu/8cmn/8Xf/v6ffPK3/6B1i6YYtWlFp45GtDduR6dOHTA0NKR5i1a0MTKmdbv2NDcwxKBdB9oYd8K4izkGxia0aGNEs+YtsbCwYODAQaxZs47U1BPcu3cfQaFGFDQ8fVKNTCoiKDRIJaK+ApYqkcs0yKTqX4X5NtCqagV/edfQ4n2YvzYTfwj5IZivASsqZcjkKtSaOkSlfvjw6HElp04V8s2i+YwY2p+2rT+nU9umtPri/9DJ8DO6tm+Gdde2WJm0xrxjC0zaNcXY4DNat/gbBs0/waD5J3Ro9RkWRi3p3aUD3ToY0sOkA5adjTHvaEw7g+Z0aNeGzu2NMevSFZNOnenUyYTWbdpi3L4znTqb0rmzKZ07d8bIyAgTExNsbPqyZMkyMjOz9XO6MiVaTd2brFSrapFKRJ4+kaFRN7wX832oP4T9p2L+miGIVteASl2LVKZEralDIWh4WiFFVOqQVsvIOJ7A1zMnMGP0IIb16sqEgd0Z19eMsX27MMXWkulDejB5YDfG2nRhaPf29DdrS29TQ/qZd2ColQkjLNszzroz0/pbMrpHJyb3s2RsbzPG9bVkULfO2FqaYm1iTG/TTnTrYEwvsy6YGrWla3sjOrVrR0+rHlhbW2NjY4OlpSV9+vTDzMyCjh07s3z5SjLSc3j0sAJBoaGqUv6qia1BUq3Pzg/F/JAs/cuHTse9b/D/0/glzI8ZS0qkIoKoRa5Qo9bUvfnFRaWOstJLrJozg1mD+7By6mg2zZnI6snDWTd1ODvnjcdx8TS2zhzBtlkj2TJzFGunDGPx6AEsHNWP1VNGsnPBZLzWziVk69fE7VtD/P71xO/fQPjulXh8u4BdX01i4QgbFo7qx1ej+jN1gBWDzTvQo20LrI1a0auzMYYtm2FqaoqRkRHm5uZ0794dMzMzevSwpk2btpibdcdujwPXym8jClqkEhGpREQh1yKVvL8A+hjQPx1TJuiQCbo3szk/Dj2mWt2AQqHTo8r0qxzlZdfYvm4Nq6eMxm7eBDxWfInftws5tGQ6nstmEL55EV7LphCxaSExO5aRYLeamF0rCdj4NUe+XUC03TqyvPZwLmAvZSH7KA3YQ1n4AUqD93Et+hAXgh0pDthLlvs2Eh2/xWfdlxxaMZOdc8ewafoIZvfpwlCTNnRt3ZRWTf6OQbPPaf75p3zx+We0bN6Cpk2b06xpK5p+0Ype1v3wcPfh4YOKN32noND9/pi/teCRK9Q/GxR/aLUqE3RIhXqkQj0yQYNCUKIQhVfriAKCQo1W+4ynTwV0mv+LXKZBKVPx9ME9/L1c2bhwBq5LpxG9aQHHdy/j+M7FHNuxkOTdi8h2XMlpjw1cCbKnPGw/5WH7uRhkx+kj2yj23c6l0P3ciXdDmuqN5Jg7T4+68CTuIJWJblQdc+dJgiv3jzrx6Jgbt2KcKA3cRbHPNgo8NpPssBLfFVPZNXMIXw/ryQjL9vQwbkWH5p9h2OwLjA3bYtDSkE//3pSmTdtgbNyFwYNGsXXLHr679xSFXPtmzfV9cO+bVPhh/O6YHzP0eBumIMhfhR5TKtWi0bxEWq1DJ9YjVko4lZHK1lVfsX3RZMI3fkmm/WJOOq2m8MAqCp1WUHRwNSUe33LFbxs3QvbwXbQjD+KcuRPryK1oB+7GOfE01Qshyx9Npj+qNG/EFC/EVA+UaZ4o0zyRJ7tRneiCPM0DefphJKkePIx3oTzUjjNem0jft4zYbQvwXD2TTbNGMHdYL2zNOtKmySe0aNKE5k1b0aJ5G5p81pKWLY2w6W1L/36D8T0SpC+GJMLPkuBt8S+B+UH9o0KHTFGvX314gykgCHJ9lgoapFItKvEZoqwetUzD/WvXcdjyLavmjGPv0ikc27OUIpe1nPfczHmvjVzy3kKZ73auBezkdqg930U7UnHMjaoULx4fd+fRMTeqT/ggzwlCyAlEnRWIJtP/TaizAlBl+SJm+KA4cRhFhjeq7AC0ecEIWf48TfbkuzhXbkY6cSXMkcQDq3FbM5vVUwYzdZAVHVt8isHnn9KqWXNatGjF502a06J5a8zNutOieWvmzlmAKGheTS68H/TfClOhqNXHDzAVovCmz1Srn1HxRKBG+QxVlUisvx/fTBnF1q8n47V+Lqn7lnPm0HouHdnKFb/t3Ay24264A/ciHHgQfYDH8QeRpHghSfPm6XF3niR5IMsMQJEbjDTDHyEzEGV2MOrsENR5wahyg1DnBaPJD0ZbEIIqNxBVbhDKnEAU2UGIuSEIOcFI0gN4kHSY6wnuZPvsIGDHEvavmc/IXmZ0atOMll98xuefNaGNgSFt2xphZGSEgYEBgwYNouzqNWRyAbni59ftT8X8zVWrQoeg0CEo1AiC8lVGKpG9aoaVmmdIqzUoZWqq7j1k6bRJrJo2ih3zRhG6ZT45B1ZRengz1wN3czt0L/ejHHl81IXHR114Gu9K1TEPZGk+SNN8qUw6TPUJXzSFUeiKYlEVRKMqiEZ5MgbtKX1oTkajLYqi9kws9SVxNJyNo/Z0DJrCCNQFkWgKo9AURiHPCuZJsg/VOYF8l+7HxTgPMoMOsGLmaCyMWmDY/DPaGrTAqJ0hZl1NMTZuR5s2BnTrboHdXnuqJNXIxJ9Pyv9LYn7o0ENQvI7vMWWiGqmo02/ZUNSgVtWjUajIio9jztB+bJ4xkh3TBxK2fhYFTqso893OvYj9PIh24vGrQuZJ3EEqEg6hSDuCmOmPkB6A7EQAQk4odacTaDyXRM2Z4+jOHqfmXAq1F1KoOZ+M7mwiurOJ1J1PoqE0iYYLx2m8mETjuWPUnYmnpigWTWEUYm4YsswgnqZ68SDFi7IED05FHGLv6nlYd25Nx9ZNMWnfFsNWzbHqbo51r+506myMhaU5Nn17c+veXSok0p9h/hTvT8X8YVa+bwlLj6lGfAWpx1S/2tvzPaag0FArqHDavJ61U0eydeog3BeNIXLdVPL2L6XcdxsPoxx5Euusr0pjnXkae5DqBHfUWcGosoJRZYWizA5FnR9N3eljNJQkU3s2mdrSDOouZ9F4NZfGq7nUl2VSdyWD+svpNFzJoPZCCo2lqTwrTaX+fBJ1ZxLRFcWhKYhBzA1DnReMLNufO8nelES54b9nDQPM29GlbUvMOrfHsFVzLMxNsbHpRb9+fejew4rOpiacOnOWp9WSt2L+EPBPx/zh8tUvY6oRFUpExfeQ31e5+o1UgqoOuVRE/vgRO5d9zabpI9g3ZxjRG2aRsHE62XYLKfPZwqPoAzw96vIGs+KoK9Lkw6gygxAzAhGzQlDnRqI7GU/dmeM0lqTScCGDuss51F3L5/nNU7y8W8zL26d5frOQZzcKeH49l+flOby4msWzS+k0Xkyh4UIyDSXH0RTEoMgIQsjwRZUfQnVuGGWJR4g5uB1bcyOsOhsxsI81Jh2M6NSxPR06GDNy5Ei6mHXFqoc1ickpSIX3jwb+6QXQ25rVH06I/2pMUT+ZoFWqeFR+hbWzJ2D/5XgCVs8gZt00MnfOp9BhCZcPb+JuqD3fhe/jYZQjVQmHkKV4I0/1QZsTijIzBGV2ODWFsdQXH6f+TDKNJSdouJBBfXkhdddP0nijiGe3i3l55ywv7xbz/HYRz28W8vxaPs/Lc3h+RQ/acD6VujPH0Z08ijY/El1+KDUnw3mcFsj9rGiinLYztk83epp2ZN7MaQwe0J+upl3o27cvNjZ96WZpRY+eNmzcugPpb4B8G+ifjymqUAr6fayioEUQapCLNcjFOv2rTIlSKqUg6SgrJg7Dbu4oglZN5/imWRTYf8O5Q2sp993GvbC9PIxy5OlRF+TJXigz/NFkh1CTH4UmLwJNXhQ1pxKoP5NM/blUGi9k0Hgph4ZrJ6m/UUTjrdM8v3OGF3fP6uPOaV7cOc2zGyd/Blp/LoXa4gR0p2JoPB2NOjeUhykB3MuIIsBuA6NtLLHtacWYYcMY0K8/Zl3MGTRoCLa2g7Hq0ZuuZpYs+mb5m8WDfxnMj5lnfRemKP4YUxDq9K+iFqUgopFU4eu4m5UTB+O0cCLha2eRuXsRZ5xWUea9lXL/ndwKsed+1AEqEtyQpXijygxClxuGLi8SdW44qrwotKfiqT19nLqSFBrOp9NQms2zcn1WPr9VzIvbZ3h2u5hnt4t5fucML+8W03jzJI3Xv8d8fjmDxgtp1JYco7Y4jhclCSjzwqnKjuJuRgyOaxYyvFc3hvfrS99evZk0YTJDh4zEpnd/hg0dhUGrdliY92DypFmoVPX/L2FqEETNG0jxDaQeUxQ0qGQyJPdvsWnRTNZPH47nsmlEb5jHqf2rKXXbxM0Au1fDEgcexbpQfdwTeaoPYnoA6uwQVDlhiLlhiHnRKAuPoj19jJqSZOrOnaD+YhaNV/NpvF7I85unaLxRRMP1U9RdP0nDzSKe3znDs1unaLyeT0NZDvWXM6gvTaP+Qip1545Tf/YYtaePojkZi3gmhetpEaydPYHR/XsxwLoHva17MXbseAYOGMLoUePp328Q1j37YmpiwcgRE7hadvufi/n9NvwfY/66bZFvw9R+H0INoqIOUahBFPRZqayuoOx0LosmDWHr3NF4r5xJ7MYFlBzawk0/e+6HO/NdpBOPY92RJvsgpAfoC56MYJSZIYhZIYi5YagKYlGfikd75ji151NpKM2k/nIWDVeyeXY1l+fleTwrL6C2LJeaq7nUXcun8eZJnt8uouFGPrVl2ehK094MYWrPHafu3HFUBZGoT8chP5PM2Th/vh4/jJnjRtDDoiv9+/enV+8+WPeywXbQMHpZ98Wmd3+6mlpgbdWH8LCY34z5w/hgzNegP4T8PTDlovZV1LzBVCpqUAoa1IKCBpWcrPhwVs0YxYFlM/BfN49j25dy2duOB+Gu3I88xNM4T2TJfqgyQvTZmBWMmBGMIiMIaUYgQm4EysKjqE8noCtJpv7iCRquZOshL2fy/EoWL8pyaSzLof5KLrVludSW51F/veB7zKuZ6ErT0J5PRncuiZqSY9SUHENZFI3yTCKP82PJCXVj4aQRLJ4zjd49LBk0xJbu1j3pO9AWI+MOmJl3o3Wrtph16Ubnjl046OT+zhWmPwXzXYXOh2DLBA0yZQ0ypb7gEQR9VioVWtQKFRqFglp5Jd6OO9iycDKe6+cTuvkbTjis48qR/dwLc+O7CFeqjvuizAxBnR2mr1wzQ1BkBCE7EYAsIwRlfhTa04nUlCRRez6VxksZNJbl0HAlm5dl2bwsy+JlWTYvyrL1Y81yfWbWXcun4UY+dddyqSnLeIOpLjmOqjgOsSgWsSga+ek4bqeHkuLnwFeThjJj/DAGDrDBpm9vevTuhXUfG8wszGnfsQPmXS1o3aoNll27sWnD1t8XUyL/5b7yj8RUCBoUSt2rqEUUa1GKtagEnX5TsyBw//oVVs2fzvoFkzm0/muCti4jzXkbZ3wOcCXoIHci3JCmBKDNjUKTE4kyM0zftGaFIU0PRsiNQFOUQP2FVBpK02m4ksnza/m8uF7As/I8XlzL5+XVPF5ezeN5eZ6+cr2WT8O1POqvZb+aREin9vIJai6mojl/DFVxHIqT0UjzI5DmhlOZH0lZsj9HPfcwfXQ/ell1xnZQX8wsutJ/4AAG2g7G0tKKrqZmWFp0p0WzllhaWrF+/cbft5mVvaOw+b1meH6pjxQFDTKJHI1K/7VKrb93QxBq0GkbePzwCeuWLmNwLysm2fZm+fQxOH+7mBiX3UTu306+rwuXgg5SccwfTW4stYXxqLKjUGSEoMqLQZoZhlgQi/bMcWouptFQlqOvTG8X6ZvPm0XUXitEdyWPxhtFvLhVRENZDs+u5fDyei6Nl9NoKE2i8dJxnl9Jpu5CAqrTMfpsLIygIiOIR8n+XIs7zPX0MPwPbGDmpEF069Yei+5dsO7dC5tefehuZoVFB3Pat+6ATY8+WFhY0snMjI3bt3/UtX8f7s/uz/xnYzbU1CKvlqCQKdFo61FpG3laJfDkiQzvw36YdTKho0ErLNq2osPnf6VX+9asnDkBh3VLCdyzgUzXnVwP90CRHUP1iXCUebFoCuNRZEch5MeiO5uE5kwy6nOp6C5nU3u1gJryQnTXTlJzs5jG+5fQ3TiNuiyf2muFNFwreFXoJPHy6gleXE6m/kIctedi0Z6JQjgZjiw/hIrMAO4kePIwyY9rMZ6ke9vjs28tMybaYm1tirmFCVZWVlh27U6/7n3pY94bE8PODLAZiGkXC8yse+Jy2OvfF/NHlesrTEEuIq2WoFHXUn7tNvcfVSMXa6ioULB0yUo6GBpi+EUTTFs1pXu7llgbG9CnU1v6mxozpa8lu2aPJcN1J1eiDnMrMRBZfjwV6eHI847yJD0MeUEckvx4ZKeSUJ7LRHkxF/mFXKTn85CVnuJBUQayyycRyk4iL82ipryA5zcLaSzLpPaCfrJdWxyDuigK1alIZLmhVKT78yDpMLeOulEatJ9zgQ5EOazlyJ7VLJwxCpuepnS37ErvXj3pbdWLgb0H0r1zN9o2bcMw2+F0796D7r17Exge/u+J+VPI15galRZBLvLg4VOWrljLHgcXTmQW4OcfwqpVazDv3Jm+lhZMsO3LtKH9GWppSrfWTbE2NmCijSWz+nZj++wxeKyaR5rbTp7mx6M8m4q0IIGzgU4U+TpQEuJKabQ35YmhXEuJ5XpGIrdz07h3MpuHJfk8LMlFcvkUyvIiVFcLqSkvoO5qDroLKWjOJiCeikJdFIPmdCyS7GAeJnvz3TFP7ia4k+++hWTHNfhuWciuRVNYNHUYPboYYWHaEUuzrpiZmDKgdz9srHph3MaIHt170rmzKd169KT43MWPuvZ/OubbEAVRi6jUISq1VFdL0Wh0aLR1iOpa7j2q4tbdx6g1daQmpzFh+AiG9bFm4qB+LJ0xkVVzpzF//AimDxvAnJGD2PL1DGYOsGTeICv8ti7nanIw1UVJlEa6k7hvLQfmj2PvrFGsHd2fGT27MKqLMWO7dWVa3z7MGTKI2cNsWT17EgEO28gMPczZ+CCkF7L4x71zKM8moy5JQlEQg1gYjepUNIqcUJ6mHOG7eHeuRztzNsCeyN3f4Lx8GkvG9mXuyP4M7mmGeXsjOhkZ0rm9MZYW3ejR3YoOxh0xMmpPp86m9LMdwtPq90/n/ctj6iH1odXVo9bUIpGrePRUwtMqAbmopeKphFqNliE2vTE1aIFJ808xbfEZXVt9Tl9TY4b36s7kQX2YO9qW+aMGYNX8rywdO4B45608yI2lPNEXu5lD2T7Zlm1ThvLt2EHMH9CTsRZdGNihPVatDenavAU2nYyxMmrFUEtTptv2ZPEYW8L2baDiZDL15YVozqUiyY2iMjMUeV4EYl448qxg7se7czHIjmz3zfhtnMeeBWNYMWEQU/v3ZEJ/G7q2M6STkSFmJp0xNelEx47taWvUjhYtDejazZK5CxZSKfnt93f+qZg/hBSVOiRSEbmo1a9hKrQ8qZSh1dUjqZJyrqiIgT26Y2PagUHmnTBt9ncGdu2Aw4ZV7FqznDF9rBjTqxuLxg5mYg8Tog5sI8VtB56rZuO0YCxHVs4iZNPXOC+czIaJg1k2ciDLxo3i29mz2btmHR529iyZOY2hPbsxwKwj0wb1Zu7QPnwzqi9BO1bxMOcoT3NieJQWxOO0QGRZoSjzwtHkRVCV7E152H4SHVbgvHwSaycNZOlYW8b0MMfW3BQzo7aYGrXF2NCALl07YdKlI+1NOtC0ZQs6d7XAzfOIfpvp/0uYCqUOQaWfOFDrGrh77xHSahlaQSDIy4MRva3oZ2LEhL7dsTVpx5SB1oQcdMDvgB1Lpo5nYq9uzOxnyY65k7gY64/6YhbaCxkc+mos2a6bKA5wIHjjV2yePJhlowawdNxwVs6Yit2aNRxxdCTU4xDxgUcIObgf501rcFzzDQeWz8dvyzJyjzhwJcaLW/GHqTgRjDw7DFVOGNr8cFSvto2cDXfE/dvZLBndh9kDezCxdw+s2xth2707Fp060KFdG7qYdqS1YUuMOhljam5G/8HDOF1ShlRR85tvo/8RplT27htDf3pfyE8h34b5rj7yXaFQ1iIRtEgVaqQKNUpRy4O795A8uM+S2VOZ2N+aUVadmdCrC4tGDWDNjHGsmj6euSMGM866GwsGWjPfxpxsz/3cPhZM3YVM/lGWQ/z2RSTZLeHeMR8yXDezaWJ/5vbtyox+lgzoZEiv9m0Y0dOSaYMHYLd6Kf57d3Ii0JsTfofI9ncl4cA2sr3sSXPaxGmf3dyJ9UCaHqxfTssJ1a+T5oVzO82PqP3r+Hp4b5ZNGsHont3pZ2pKP3Nz+nW3xKh1Czoat6FTx3YYtzfEuFNnpsycS6VUpz/4Qv7LmL+0eP0vhfl6TlYq6hDVtYhKrX5tUyLhbFY6CyeOYlp/S2b1t2DJ6H5smTOOnfOnsnHmRJaMH8HXw/qzfHBvDswex6UQNyrSImg8m8L/XM7ibpQLd2IOUpHqT2mII5vG9WL5CCvWTR3KjP7dmDawBwNM27Hjm3nsW7GIDbMm4rx6IYmu9lxPi+JsuCcnffdzxm8fV0KdeRDvhTw9UL+LLycIVWYAiuwg7qb6URBygI0zR/PNuCFMHtiXYT17MmHQIKw6d8SyszHtmn+KwRefYNy2Fe0M23LA6RDV8lqq5XV/Di3HgTwAACAASURBVOZPm9h3NbMfi6lQ6ncUqLT1iIIGpVxBg1Ig0GUfSyePYP7gHnwz1Ir14wewa9Yots8YxcrRtswf1Iv5/a1YPaAbiVuWcj/aG012DM+Lj/GPs8epPxmNJNmHG6H7KAvZT8r+VdjNHMzyEVbMG2DKWMu2TO/TlVORfpwM88F7/TK2TR/NxgmD8Vg+C88l0/FeOgXXeSPwmD8Sv4WjCF8+geNbZpO7V78ofsF7K2f8d5Pts4stM0exYGQ/ptj2wbpTe8bbDqSXSUdG2nTHyqglpi0+xapjWzq2MSAvp5AqqYZqee0/H/Nj+syPw6x5czyLqNQhlyrQyRUoHtzDbtUidn41hR2zhrN1ygC2T+zP7qmD2DF5MCuG9ebLPuYs6N0Vh8mDOO+2k8oEX2rzYnhZFM/zkzG8PBPP0/hDlAfs4dExL/IObSBw7QxcFo7G8avRhO1cQoLjBk4FHORy1BFyPPYSs2MlvqvmErFpIQErZuC3eBKeX47Ea94wPGYNwGNmXw7P6U/QouHErBxP7LopBK+chPeKKczp04mR5u0YbNGZrq2bM8DCFOsObehp+DmWTf8T00/+gmXLzxjSwxLJwydoNI0I6kakCu1br/MfgvlLBdDHjCvfhalQ1qNQ1iOTKhGlAo0qJSUZSez4ajqe6xbguWwanovG4TJnGE6zhrBv2hC+HWHNctvubBhlQ9rOZTyN8USbGUp9XhR1BZHUF0bx8kw8muwQniZ4IDvhx+VAO3KcVpO0ayFRm+aSuPsbEncvIcdlM2cP21HsuZtiz53ku2yiwGUjyTu/IX7jPIpcvqXUexu3QuzfbEuRHnfT386QdhhZmg83YlzwWDWDhSN7MXWwNZOH9mWEdVd6Gn7OKBMDDi6exXHH7UTs2kiEswM1lZVIqxU8qVT8rAv7p2K+fv/3wpQqavQHJEmV6EQVz0WBYOe92C2cSciWJYRvmEfspnmErZrGkYVjcJkxmM0jrNg2th+Hv5nCJd89yFKO8PxkDPWFUWhzQlFnh1BXEMmz00e5F+nEnXBHJMk+3A7bz5UjOyg9vJUsu8UUu26g1HsXl33sueprz/Wg/ZQH2HMr1JH7kQepSPDgSZwbQooPNTlB6LL90WT6osn0QZPhjTr9MEKyJ1cCduCxbCJfDjZjWI/2jLPtxuSBlszsZ07w5sVcCnGj1M+F6C0ryAvwpPbxA55pahB+cB3fBfpvh6nUPEMuUVInqlE9esTelYtxXTGf2N2rSLFfQY7DMpK2zCNkyVjcZw7CfrwNXl9PIs91K/eiDyKkB/CsKJbGolhqC6L1S2AZwejyIpGnBSBN8uW6325u+dtxx383ZR4buRewm3KvLdzxt6Pcewe3/fbwONIFaYIXQrI3imRvJIkeaDICqMsJpiYrEDHFC/lxd4QUd5RpnqhS3FAmuXLdfxsh62fyzQgLhli2YkTvDmxfPI2AHcu5GOSCLCWE+2FupGxbQYrjLirPn6FWJkOQi28F/bfEFEQtMkGHWt2ATCKgkyt4UlbK1i+n4bdhESn7VnHCfgkZuxcRtWoqnrOHcGBSP/ZP7k/kui+5HuWGIi+a2uIEaosTqD97jMaz+j2tmjz9+mZNbiRCii+qNF8qopx4EGjH/YBdXHdfx83Dm7nts527/ruojHSmOtaViihnKmIPokjyQkj1Rkzz0d8plu6DkOyJkOKOJsMbTYYX6lR3qqL28l2oHdFb5zKnrxHDLJoze1g3Mnz3cz7MDUV2FP997gQv8xO4H+FF0ZGDaG5coV4UkMkUvN5e+rtg/tLmrbft6/y4Tc7vx1UIalQqDaJMjkZSxYkwf3bPn0z8jqWc2P0NGbsWkrbta/wXT8Jh6hA2DOvJvmnDKHDbzsPkIKSnj6O8mI72UhbPy/NoKE1HyI9BlR2FkBaImOpHY04oL/PDERIOIjvqRE2yO/JYBx4G7+BRsB2Pw/byNPIAFbEuSI65I0/1RjjhiyLtCJrsINRZASgzj6A84Y2Y6oGY6oEqxQ11qjvVR525FWJP3K6FfDWwI2MsWrBjzkgu+LvwXZQPLy5lwMNzPM9PoCohmNJwP+of3kWUViFqtD/C/CnoLyXa20D/8tMNWx+zT/a3Y2oQRBVKpRKVQkAjqSL8kAPbZo0mYv08jm2aR8L6mUSsmobd5MEst+3Oon7d2TllGJnO27ibFITkTCov71/gfx9f4tmNk6jPpqEpSqS2KBFVRgiqVH/UKUdQJ3uhTnLneeYRGjMOo0xwoi7dCyHRFTHJAzHFC+UJb7RZAdTmh1J3MoLawnB0+aGoc4JQZvihOHH4zf2b6lR31KmeSBJcueK7k+ht89k+YyATu7Ui0XEDF9ztuXbEgRcXT8DtQqSJAcjTYniam8ZLaQWiIKdKLr66lfHtmB8Sb8V8F+jHNrMfm5n6U6yUKJVqNFIZTlvWsXbyCA4vm07YmpkEL5+M67wRrBhkxWxrU2b1Mmfp8D5E7FjFvdQwtJfzUF3MRlacQu3FLJ6V5qAsjENTcJTGogRqssOpijvEXf9dfBe4C02yB/UZ3oiJLtRneFOf6UtDTiANeaE0FITx/GQUL88c5WVJHM/OxlJ/OgpdfiiqTH/EDB9UJ7z0keKGmOSGLMmT0iPbKfDYTMjmLzm0fCoXI9y46ref49/O51G8F/97OQPp8SDEnESUF4qorXiESlRTJVf+DPM16G/GfBvouzA/FPT903k6JAr9SSIqhcDWFUtZMmEY+7+awOElk3H9cjTbJgxgbh9zJvc0Y0w3E0aYGrF91jhKIrx4mh2H/GQyj9MieZgchiI3nrriFP5Rmsl/X0inrjCGiqNuXPXeStHepZR5bESd7EVdhh/KZHcac4N4VhDKi5ORvDwd/QbyeclR6k9H8exsLHVFkWjzglFnBaDJ9EWdfhh50iGqE5ypSDjEJd8dFLhvImLrAk4HOHAn0Zf64uOcddvCqQNrqS84Sn1hIpKseNTXLqJ+/Bi1qgaJoP3nYv6mm2k/pCBS1VAtU6LUNKAUVGxfu5p5o2zZOG04dnNGsmF8XxYP7sF4K1P6mxjRrXUzOn72n4w0M8JpyRxOHXbkbow/F444kbh1BUFLZxK9bj5lgc7UFyfxNNGXu1Gu3It0oXD/auJWT6XUYyNCig/yZC9qc4NpLAzn/xbH8I+SOP7nfCL/OJ/wBvF1dtYWhlGTF4Imxx8xzZPKeCceRO7jRsgergTtIdVuMcl2y7l51AN5bhTPL6WhzA6l2HEt0oQj1BUl8zA9jhcVD2kQlKhU9VTItT84nOPXNbW/iPlT0D8eUz8/Kar103muDnuZMrgvC0fYsHJMHxYOtmRKry707dQW488/ofXf/hPDv/4fOjX5D4abtmHLxKF4LJ5O2KbF5HrYcT7kEKkHNhO68WvCNi3kQrATl8OcUeTFcCfWg5AV0whdPplS711IU/xQZwVSVxDGi+IY/nE+nv+9lMT/dzmJ/3shgcYzMXrIUxHUnAxDlx+CKscPSbI796MduB6yk4t+2zjrs4U8l7XkOK6hItmP2uIElEXRPL94jDL3bTwMcUHIS+DpqXT+IUipFVRUy7RIlA1vMH9Yf/yumD8E/S0HUHxYn6k/bUuhrEUUNMSHRzB+YG9m2vZg3mBL5g7qxiCT1nRt9Tmt/v5ftP7s73Rs0YROTf6Dbi3/yrBuhiydMoBlUweydMoAdi6dgvv2xYQf3EjSETtO+O0lJ2A/D7JjeJwVRdLetbjOG0Xkui+5FupCdZI3inRftHkh1J+O4sW5OF5eTOT5+Xjqz8Sgyg9BXRCKqiAYVW4gsnQfniS6cDvCjrLAbVzw30au6xpOuX1L6s6FCOlBKPNCabySxIvLydw4vAvp0SNU5cajvVNKraQShUzJ02oNcvULZILuJ9X9xzW1P8KskopvxXwdv+VomA/CFLRv9t8qRS35mZmMH9SX6bZWzBrYjbmDrehu8AntPv8b7Zp9QefWrTA3bEk3gybYmrZmRA9jRtt0ordJUwZbteXrKbYsnzOcNV+OZtvSqfg7rMV39wqOeezmVJg7SS5bsZs9im0TbTm6bSl3og/xKMGVqhQv5Fn+qAtCqSuOpq44Gt3pSIScQH3kBiDP9qMi1ZP7R524HrqHS4HbOe2zkWKfLZxy+5YS943U5YZTneKD7mIC1446ccfPgfqcBB7mxPOs+jvEiidoNfXIxEaqFI36zd/vwPzYezffmZmvs/N9kwo/hftp2/8+SFGhplbXgFymRFIl5d7Na0wabsuEfubMHmLJDNtudGn+H7T8z7/QtV1rhvTszozhA1k4ZhALBvdigkV7vhxgha1RM2b268b0PuasnDwEx7UL2Ll4Oksm2rLxy/FsmD2GbV9OZO+SWRxYMY85fc3ZMKE/yXbLuRPjTEWKN09TvalK9+VxshdPUjypyPChIu0wkkxfpFl+VKQd5m6cM9fC7CkL3s2VkN2cC9xJged6Trl9ywWvLTyNPUSe4wquxjtzJ9mburx4NDnHkF8soEH+BFEiQRBqkAnPkYsvkAm1b71+vwqzSiryS9n5MZhv68h/GVO/1VIj6G+FV4lqqh4/YMLQAcwYas2kPp2Z0Lszvdo3pbuxAX3NTBloZsLU/r3YOX8qARuX47NiET7LFnHwqzl4LlvI5kkj2TNnMsG71nNg+Xy+Ht6HjXPGM3dwT6b2t2DZ5KF8O2ccIy2NWTSiJ25fj+Gk2wauhTtyK8aJu3EHuRrhQHnUPm7FOfEg2Z1HqZ48TvPiwbFD3IzeT1noHn1E2HMueBdn/bdT6LqWi4e3UhnnzuMETxRnjlJRGEVVSjiPkqNQ3rqIVvIElah89eyVRmTC8z8G812gH7re+Wsx1YKIIJWhFFToNDWoFFJmjB/B3NH9GNurI2tmjmSstQnWHVrTw6gNVm1aMLiDIQv6WLBpRH+Cly2k6KATl329uRYSwMPjcVyPDuVSRCAXo4OI3buN0D0b2ThrHItG92dKfwtG9OjAwK6tWTllIGtGmBO7dR6nvbdyKWQvZeH7OBe4k3OB27kcbseteGfuJB7kTuJBbsQ6ciVsL5dC7CgL38f16ANcirDjYsguCt3WcSN0H5JkX2qL4nl+PQftlUyeZMbyIDuZ59InaGTVaFRaVKp6qiQ1SOX1+uNz/gjMt4H+0Zg6lRpRJtcvTCvV1KhVrF++kBkj+jCpXxfmDuvJwnG2TBvUhx6GLbH84lNm9rRg98Th7JkwCNd5U/BeNI/wdcuJ3riamC1rSdm/kyzXfeS4O3Im1JssbycSXfeQ6G7PzoVTmTfcmol9TRlv1ZaVQ7sQsXEOBe6bOBe4m0th9pwL3MmF4J2URe7lxtED3Ixz4macE+XRDlwKs+dSmD1XIxy4cdSZC8E7OeW9gUK3ddw7ehBFdghCbhSac6nUlZ+kojgTWfk5nqvlqAWFfmJdoUMme3X+0b8S5vuGKe/NTKUGpSAiiBqkMgVqlUigtxuj+1kysb85q2aMYs6QXoy2MmOIaUeGGrVlTveueH81nUK3PdzMjORKdhRXMyK5m5/A9fRInhalcD0plCvxAaS57eZc5GEux/lz3GU7y0f1ZnZfExYO78EC2y7snTOY43uXUui5hdO+27kQuodzwbsoDd3N1ah93Ixz4naCC7cSXbged4Cy6P1ciXKgPNqJG0eduRxuR5HPRkr8tnMn3o1npanI82NQn05DV1bEvZI8lJXfIUor0ajUSCUiMqkatbJR/7yyd9QcvwvmT0E/dFXl12AKogZBUKJSaRBUNUgUSkRR5MzJPCYMtmFULxOmDrDky+H9mD6gD6PMTJnZ04o9E8fiM3cSh6aPIGr3Sm5mRqAty+PF7TNU5sVzNymE8wEuVJ6I5oK/C+WRhynxcyLTdQfJBzYRuHkRO2cPZ9PkfkTtXESx3x7O+O/mlM92zgXt4XzIbi6H21Ee7cDdY658l+TGvWQ37hx35Ua8C+WxByiPcebaUSeuxzpxPmgHJQE7OOW9heeXM1AWHUN18gSVJ7O4W3YWtUZGdVUFOk0dCrlaj6mqRy5T/fGYPwR9H+brf39Xdn7Iqomo1CJX1SJ7NU9b9eQhqxfNYYyNGZP7WTJncF+m9LFmpKkps7pbYT9pHHErviZv62rS1y7m+OJ5ZK1dwmWHHZzauIqbzvY88TlIudMurrvaUeqyk0vudlwLceV2nA+J+1azd/4IgrctIN9nJ9fiPDgf5kDhke2UBO7mQugersY4cDPBmfupHjxI8+RB2mG+S/HkRqIbV4+6UBbrTHnsAUpD7Sj23cyJA8sIWT8dSUE0wsljCPlpPCnMpvrpXVSNGv38s6hDo6xHkGlRKrTIqvXHff9umJUS4a2Yr+NDMd+Vne/DVKp0+k3QyhoU6hqkgoraGi1uB+wZP6g3I3uaM7FfT8b1tGJk1y7M6tmTHRPGErL0K3K3ruPU+tWcXrmUohVLuLp1Iw8d9yLzckMX6ofU3wMxwocH/i6IKaEosiK5EetB9K5vOLBwFPH7V3ImcC93jnlRGrafk95bOBuwi4thdlyPc+Zu0iEenvDiUfphHp7w/jlmjDMXgndz2nc7R+2/wXP1dB6eTES8fArd1Uu8qKxEFBXIa3So1LVUPZWhUdYiyjWIileHWf2emBXVCiolwpv4aXb+0g/6pc1eHzqJIJWJiEotoroWqaBCrdGhVqu5eeMqw2z7Mcq2L1OG22JrbspA007M6mvD6rGjObTka2I3riNj/bekLv2G0t07uWK/hxsH9vHgsBu6hCjq0o4iJoejy0tAyI/ldoI3eV7bSXZay/6vRnDKfw9XIp24EGzHxRB7Lkfuoyx6PzfiXbib4sm9VC/uJHvwIN2HB+k+3Dx2iPIYZ8qiDnA5Yj+lYfs4F2DHubAD+G37hrzYI/y3To4orUQlV+ofN/UqRKEGtUKLSv767CPhR2cf/eGYrzPzQxZJfy2mUqVDIahRqnSvYF898KWqCnu73Qwd2I+5kycypp8NfToZY9PWgPGWZmyYNpkd0ybivWAusauWcMphD6WHHCnzdKEqNgTZ8Ugqj4VwJ+YwN496cifJlyuxbuR4bSPDbRPBG+aSfWgjZZGOXAzaTWmoHeXRjq8y0p37J7y5f8Kb79IOczfFk1vH3bh57BC3Ety4fvQgZZGOXAjZx2l/ezK99pDm74L0XjkVTx8iamupUtbyVKhFJjYiCA0oFa8xX0P++PTO3w3zl0B/+M1/BKZWp3+CgFKlQyb//lRLrVbLuZIzDO7fh/FDBzO0Z3d6d2hH1yaf0LdNS+YN6Mt0KzNm9ujM/D6mrBjaE+cFE4nYuJh89z1ku2ylwHMnV6Ldyfbcykm/PRQH7SXPY4s+3DZT6LGZKxH7OR+0h0th9tw46sztY4e4n+rFg3Qfvks7zP0T3tw67sa1eFfK4w5y/eghrkQ6cTHUgbNB+yjw20eGjyM3T6ZRJ3tCfV0NFVIFippGJOp65EIDoqIOtbwGjfw15vd/55+G+T7QX4P5+hB9/ZMRXhVDChGNRodCJsd+xw4mjxzOYKtujOhhzhDTjoyx6MK8ATbMG9iTaX1NmT3UjNkDTZk3qAsrxljj8PVYvNfNItNzO2fCHElwXEXqofWcCdzLxVBHir13cS3ciauhjlwK28e5QH1m3jjqzJ3jbtxP9eJeqhe3jrtxI9GVG4l6yEtRjpwPc3gTJSFOJLnt4lRMIOoHt6hRVCMIAjWNL3hYpUCmfrUn+FUTq5Fr3jSzr0/v/F2r2deY7wL9ozFFsZbqaiVqdQNyhVp/M5GgRqEQUYlKykovsnTBPIZaWzHUqivDzU2Z0suKGb2tWD5+CEumDWTdVyNYP384K2f0w3/PEnKCHMj03U2y2yZCdy0kZPtXxO9fQZ73dsqjXDnvv5ebES5cCXbgUtg+SgJ3czF0L9ePHuRWoit3XjWpZbEHKI3cT1msM5dinCkJ20dJ6H4uRjpzPvwABYH7SfZ2Qn77Kv+tVfE/LxoRRBWlV6+j1DUiFXUIb05P0aJWaF4VPWpkovpnC9P/dMwPmRH6WEy5XP8qk2neLIsp5CpEUaRWo8bNcR/zJ41nQn8bpgywYeHoIXwzcjB2S2Zjt3IGLpu/xG/vCgLslpIb6kxByAGOuWwkfM8S/DZ/SbzjKk54bCbLYwvl0W7cSThMRWog38V7cil0/xvM8hhnrsfpoyz2ABcj9nIxwoELkY6cDd3LqSB7ikP3UxLhREHAXo6776AkLZ4GuQStXKp/8Limht37DhCflIZM0Lw6nEqDWqF5g6kQNG+OYZX9UZhvA30b5rtAfy2mINTpT4R+dQiiTNDoK1xRhayqmsiQQJbPn8f0EYP5cswwFk8YwbczJnLo28XEuWzF69v5eKyeQ4z9GkrC3DkbfJCUg1tJd99J1J5VRNuvJOHAtyQcWEve4V1cDHfmeqwHZVEHOR+8l9MBuykJsaM0cj8XIxz0gOH7OBu8h3PhDpwO2kOB/24KA+0pCNpHnv8+cgMdyQpx57kgoU6tpqGuHl1NA6K6lpDIWIYMH8ODhxWvIFWoFSqUgv58XZmg+f5Z1sLvOJ33tEr+i5iSXwD9KeqvwVQodIhiPXK5Fo2mEblYQ7VM/zQ+/ZkHak7l5rJ55XK+mT6JVbOnsmTKaPYsWUCI3WaSnHdybN8m0p13cincm2vRflwI8STZcSsZ7nacDnEl/sBGkty3kx/sxKkQJ85FuXI+0pWLkS6cDrTnlN9OigN3cS7UnrPBezgTtJszQbsp8t/FqYBd5PhsJ9d3F/nBjmT5O5B2xIEzR49w53QGDWp9/y4qtah1DdQ2/IOYuGR62wzAbo8DSkH1A0zVK0zdH4f5Ot4G+tMHcX5ov/m2eBuqWlWPSlmHUlmHRKJCLtag1j3T95+Cfonsdvl1Fs+dw7qFC1gxewpbFs3Bae0yQu234Ld+KTlu+yj2c+dqRABXo4MoCfQifu9Wkl32UBTuxdkYX05FeVEUfZhEjx0kuG7h3NHD5Prbkem1hZzDm8n33spJ3x0U+e/g/2/uPcOjrPa2b9/nvp8tKpCeSScBkQ7pmV4zk04HFRUL6rZhBdxWsOJGBRUQFSuIBStgoyMd6YGQMqnTkuk1FfD3fJjMRVD3ft99v1+eD+twMhrwmN+c/3Wuc/3Xtba+8Sg/vf4Im5bN54cVC9my4nF+XrOEX95fyuY1L7P5nX9yePOnXPTaCHi82F1+LO0ePP4e/KGLPLLgKSRSFaOuG8ePW37CYjLjcjixWttxOL00ttjwBC7S1ObCZHVhtoRjPeEA8v+tMP/fVGq1uDCbHLS3e8Mno+w+Wkx2Wls7wvdkmtpxWttZ9MD9TNVrmDetikXzbuaZu+fy/N/nsvjWmax/diHfvfIcX7/0LEc//YDVD9/DzrVvsfG159i4/Hl2rFvJtvUr+f7dpax59j5WPXEnW1Yt5tvlj/P9qw+zadl8vl96f/+4V3j97csPsHn5In5cvYStH7zC7g2r2P3lWg5s+Zw+ewv+DjMejw93oAeHpxu7uwuHu4uZ199GTo6E0aPGk5OTx8mTJ2ltbsHt9tLcYqbN4sRqD9Fq8eJwh7C1u4TPN/K5WKwO4ZKa/18wBwL9K5j/CdD2DvefOhAGKtPe4cFhDz9qrb09/Ex2S7sHl7eLDruHUKCb44ePsfTZxdw0bQrz597E/XNmcFuljlcff4BH587g2ftv4am75rDh9Rf45eO3WfrQXfyybg3bP3+flc8t5KPXF7NyyUMsW3gHSx+5mZX/mMeXyxaybvG9fP783/l8yTw+feY21j99Kxuevo2Nz93Fd0vns/n1x/hl9WL2rl/Bga/eZ/eX73Ns+ybo9tLjthPyunD5gth9XTi9Pbj9F9i6/RBFUh2TJhUxesxExo6bhFKloba2Hqutg3anhw5nAJs9gNnmpaUlDCxyyWvkswoHKp7/Ocy/AvrH54D/p0D/Hcz2DjetLVZs1nCJsdv9mKwe2ixu2h1+mpqsNDWa2PT1Zubdcitzpk5h/q03M3/ujTx2243cUqnl9lllPDBvJn+/aQqvL17Aq08+zJfvLOeLNa/z4Rsv8ci82Tx292zumK7l77M0vDD/BtY8dTcfLb6PdxbczLsLbmTtgut5f+ENfPj4HDY8fRvfvzyfbW89wa9rX+Tg+hUc+OIdDnzzCSd2buGC30mXx0lPKIjb7cbt68Rk9+LwdOPw9HLv/Y+TnaukoEDF2LG5jB4zgcxrR1JROZlfDxzG2GzG2uGltdWB2ewWHpL8x3mzzdT+Hz8p+gpjs/lfwmxqtf7lBdb/yXLlX5XXyPzg84awd7gxmTvC4O2+fkcb/tbu3LGfj95fz1MLn+D+2+9g3g2zeeqBe7l39lRuKNdwy6xS5sw0MO+myTx6z808ft/tvPPq87z0xHwemnc95cpspuvzmaqZyNxKMU/dUcnLf5/OsnumsOK+qbz7SBjkJ0/ewhfP3cnmf85nx1tPcPDDl/jtszfYt24FP733Gvu/3wB9AS52BnDaw+GGv6uXDrcfm9OLN3CeI0drkUj0SKUGcvJUjJtYxPCRYxkxehzXjZ3AhJx83lj5DsbGNmxWN25XCLPFHv4iO8J7mxEhRD6j/xjmvwMaueLwfwr035kfW7sTiyUcOIez2Q4amixs/nEHt985nzHjC3j9tVWs++gznv3H07z89DPMLC1lQkYquZlpzC5RM3dmKTMqlMyqULHgnpt57K6beej22dx701TumFnC7TOLuWuWnrtmqnn4JgMv3DudZfdN460HZ7L+qdvZ8OztbHzhbjYtm8/WtxayZ81T7Fv7HAc+eoX9n7zOpreWsGPDGvraWznvc3Ghpxu3J4DF6cfXfRFzhxNPsAtfsI83Vr5PUZEOtaqKcRMkTMiRkidWMmZiLteNm8i1Y8aTde0YcrILueeuB1n/8Ze0NFuEuXLgF91i65/YmQAAIABJREFUdYSvYv6fwBwI9K9gDgT6/3Wp8keYkRJy6ZRTf2xnbee3oyd58qkl5BUqGBIt4r/+FkV+kZr16zbyzcZNfP35N7yxdBklMgVjkpOJ+3+uoFySyy0VGh64oYrbKjU8eEMV8yqLmT97Mo/eNIM7p+p5+JYpPHhTOQ/N0bPgJj3P31nJ8gemsebR6/ls8R1sfvUBfn7jEXat+Qf7P1jCwY+eZ9/a59jx9mJ+WrmY7R8uB0cTeNrp8rhwuTz4uy7g6wOzJ4TN6cEbDGEyd3D33Q+iUlUgl5UxYZKc7HwVWaOzyZUquHb8RK4bN5FR4yYydsxEJo7LpShfhkSsZMHCJ9mxcy8Wq0O4kjlS1f6vgzlQjZH/wfCdj1bef/9DKiqqSEvNZNBVQ4mJTyUqNpWMrLEseeE19h44wY7tv3LyeDXffP4lxWIxGUOHkvy3/8UUcS4Lb5zMQ9OLmT9Nz11lCu6t0nJnmZKHZ5Wz8KbJPHpDCU/fXsmyB2ez4qHZvP3Y9Xzy9K1sfG4eW5bdx7YVD7Fr5WPsffcpDn38Agc+fpmd773Id288zaevPMl5awN42uFCHwFPuBR6Oi/i7oaWDi/eUA82h5vjJ84we/ZcZLIS8gu1FEkM5BSoyZVoGJtTRJFKS3aBhAnZBYwdl82I4aMpyJeSnydh7LhsJk7K54Yb5/LhR59SV9+M3eH9H7jZJhONTSaams00NZtpbrHQ3GKhpdVKS6sVk7mD5hYLTc1mWttsmMyXHvJuttj7L8O209Zqw9TWTrvNRVurDavFgcVsx+kI37dsNoV32o0NrXz7zRbuuvM+rhs5lsR4EX/72yCGDI5haFQ8g6OSyBw+kYm5Cr75YRff/riTM3XNnDp5ls3ffsd0g4FRCXFkDvpvbi+Ws+SmMpbM0fPk9ToenqbivilKHr2hjJfun8PqJ+9i1aK5fPj0baxffCufPzuXb56/g+9evJNNL9/Nz8vuZd+bD3No9QL2rFzEkU9eYcsbT7P0/lvY8OYrWGpP0+Vx0RUI4vd14vGG8AX7CHRfxB3owWL34g+dp8MZ4OV/voHOMAWlphyxrBix1MCkXBk5BUpyCpTkFinIyZcxMUfM+EmFjB+fz7hxeUikKnLzipg4KY/snAJycgvRG8pZ9uoK6uqbsLU7aTC2YLZ04HB6aW2z0mayYWt30tjUJjAxW+yXYEaA/hFmS6tVeD/yS5FvgsXqoK3VFnajNhc2q5PWFitOh4/mJvNl1/Lu2rmPhx5cwKjrxhMdlUBsjIiooXFcPWgISYnJxMaIiI4SkZExmsSka3l4wRJ2HzzFsZpGTtU20WEPX0t887QpjE2KR5qVzoNVxbw2bwrL76xk6e3lPDlHzyMztTwxt4IVj81lw0sP8sObC/np9fn88tq9bHvtHna9/gC73niIPSsXsH/14+x94yEOrlzAgTXP8PXLj/DSPTewevECao8c5GJ3N8FAN25fN5YOP05vDz0Xwdd5HmuHG6cnSKDzAq1mF/c+sBCJXE+hREuBWINMWYJYVkxugZLcAiU5+Qqy8+RMypUxIVvC+Elixk0sIL9ASnZOAZOy8ykolCKWKMjNK6KgUIquuJQXXnyFc7VGPN4g9Q3NmMzh5remZhN2hweL1UFrm43mFsufYf4RaOR15BvwR2Wa2tppabZgszppNLZhamvH2NCKqa2d346cZMnil1DItcREJ5IQn0JyUgaDr4nhqkFDiY1JJCYqnmuuGszgq6JJEg0jPX0Uo8bm8cuOQ5yoaaG22UZjWzttJhvVJ07yxksvIBszEv340cyv1PH2/Jt47+E5rH5oDkvvnMqTN5ay+LZK3vnHPDa9/hj73nuaA2sWcfTdRZx493EOrnqMA289xr5Vi/j1rUXsX/0ERz54ke+XPsKSWytZsfAeavfv5GLAR29nF12d5wl2XcTuDq8lu/vA5e3CanMS6uzD7gqyZ98xyipnIZHrBaBiWTH5RerLAE7IljAxR8rEHKkAUyxRIpWpyS+QMim7gLx8ifB6/IRc8guk5OQWsXDRUxw/cQarzUlTsxmTuQNbu0sQl9li5wpjYxvGxra/VOdAqAPnzohi20ztmE3h9oiWZgsup5/du/az/PWVlJdNISE+BVFiGqLENOLjkrnm6mgGXTmE6KgEYqIT+e//GsTf/vtKhqVnMiLrOmKGJpCVOZoHH/wHW3ce5tfD1ZyqbcHp66K2rpG2pma2f/9tePckbxL/mDOdDx+/my+euY/Pn32A1Q/fwou3VvHirZW8t+AWNr/yEPtWLeLou/+g5qNnOL32CQ688TB7VzzK/rceZ8fyRexY+QxvzZ/Dklsn8+4zj3Bu71YueJz4O+x4XH7sdj++0EVCPeALXcTt68bp8uN0+fD6OrG7gry56gMkcj0KdRkqbQViWXE4OMiVkZ0nZ2KOVACZnScnO0/OhGwJYycUkp0tRqHUoVDqyMuXkJNbRGGRHKlMjUyuQSxRUlgkJye3CIlUxYMPLWD3ngNYrA5q65pobDJhttixtbsuwYwA/St1RgAOVGnECNmsTpoaTfx25CQzpt9ARvoIkkTpiBLTSE7KIDEhlSGDYxk6JI74uGSihsZz1aChDBkcS1ysiMyMLIYOjiIzYwSJcSlkDhvFRx99ydHj9dQabbQ7Qzg9QWrONeBxODl5YD+P3X4rc/RaFt8xh69eXMjWV59i6/Jn+HLJg6y8bzav3l7Bu/fP4IsnbuHX1+bz26pHOblmEQeWP8SOpfew7ZX5/PjSg3zxzH2sXjCPp2+bzqevLaHh4G462y3Q20dv9wU6Oy+GL5dzBAn1QGcvdDgDuNwB/L7O8EaAM8hd9zyCWFaMVGFApiyhSKpDqjBQJNWRV6gSRn6RWijDOfkKJmRLGDMmh4ICBRKJhsJCJYWFSvLz5WRni5k0qYjsbDH5+XImTiwkL0+GWKwmO1vM9OlzWLt2PQ1NFuES9isajK38lToHQv0jyIFOqqG+hWNHT6NSFjN0SJwAMT4umeioBKKjEogaGk9MdCJRQ+P7ISaRmJBKTHQCooQkYqNjiI8VER8rolhXwaqVa7n//oXcfOs91DS0hm9XsDnwOJy01Z5jw+rVzCnR8c8H7ub7V55m95vPse+dpWx97QnWLbyNlXdV8fadZXxwXxXfLLqenxbfxk+Lb+O7J25h4z9u5aNH5rDizmm8eNtUXrj/VnZuXI+vrQG/zYTLbCHg68Tr7abdEaT7d3D4z+MNXiDYdRGXK4THHSAU6Mbp8LJv31F0hiko1GVIFQZBlYUSLUVSHflFavKL1BSINcJ7EZgTc6RMnFhIfr6cwkIlBQUKCgoU5OXJKChQoFDoKSxUkpsrRSxWU1ioZOLEQsRiNWp1KTk5EvSlU1i67E0OH60Ow/wj0IEw/1h2IzBb22wYG9s4eeIsE8bnkhCfQkb6COLjkomPSyYhPoXYGJEwVyYmpDJ0SJxQZlOSh5EkSiMpKYXk5GRSktIZOjiGCePzeWPFGubOvYeEpCxWv/cxDU0mgqEe/N4AHS2t7PzuWxbdeQfvPfsk3yx9kh1vLuHguy/z66rFbH7+ftY/cgMf3lPJh/eW88E9ZWx4eBof3D+Vt++Zyqp7Z/PC3EpeuH0Wa5c8TtOJI/R63Zga6ti7aze7d+3j5593s3vfCUz2IA7fBXzd4A1ewOkJQ/Z5Q3jdATzuAM888xIFYg06wxRU2grkqlKkCgMTc6TkF6nJLVBeps68QhW5BUqh3I4dm09+vhKptBiJREdBgYpJkyRMmiShqEiDWKylsFBNQYGKoiINRUUa8vIUwu9k50kRy7TIVYa/hvlX6oy8jpTdBmMr1WfqkEnVDMu4lmuujiYtNYv4uGQGXxODKDFNABlxr3GxSUQNjSc6KgFRYhopyRmkpqYzdGg0g/52DdFD4hElZjD/gQVoNBXkF6lZ9voq9h08Ts05I26nB3d7O02nT7Nt40ZeW/AwX7y4iF9WPMOB95ZyeO2L7Fr+OJsW38kXC29gw6OzWPfQdNYvmMNb90zl5dsn88K8mTx12yw+/udzWGpOYW9tw+v20dZqDWeiFjfbd//G++u+5dWVH7J52wFMzhDe4O9YO7yEQhcIBXvCd3qaO5g8eTYSuR5D2XS0+smotBWodZVMypUhkev/BDEnX0FOvoLcAiX5RWrGjSsgO1tKTo6MnBwZ+flK8vIUZGdLyc2VU1CgEmDm5yspKtIgkegQi7WIxVoKxCryChXkFsi5or6hhX8HtLnFQm1dE1abU7DAEZjTpl+PKDGNxIRUQX0DR0J8ymUqjZTbMMhhJCelc83goSQkJnH1VUMZdOUQUpKzkIjVZGWN49nnlrFuw7es/XADR4+dxmxqx+NwEuiwU//bcb5Y+QbrX1jE5teeYM+aFzj4/ovsf/tpti57kG+euo31C27gw0dvZMW903n5rpm88+wjHNz8FU0njuC3WegJhAj4OnE6gzg9nXgC56lrsXO8ppUjpxtZt/Fn/vnm+7y77iuaTW6cnk56esDt8uO0e9jw6Zeo1aVoiqsoLplKcclUdIYpaIqrUKjLBEcbUWLEAEWWK9l5cnJz5YwbV8C4cQXk5SkQi7Xk5ysFkBGIeXkKQZERwIWFagrEKgrEKvKLlP8eZmOTieYWC22mds6crae5xUKDsRWTuYMFC58kM+u6y8AlJqQiSkwTDNDAMXAOjQCOi03imsHRXHX1UAYPiSVJlE5MdBKDrowiP1/JO2s/5eP1X7Ppx13Y7L6wBW+z0N5mpv5ENQ2HD/Ltylf4/OWFbFr+JL99+jonN7zGL689xoYnbmP9E7fzwRPzePHvs9j83nKqf92G12om5PHgdYfdaKj7d5zeHtqsPto9Pdi952my+jheY+K7n/fy/S/7+PL7bezYc4TqmmasVjced5BQoJubb7oNna6C4pKpGMqmU1wyFa1+MmpdJXJVKRK5XnC1kbKbX6QWlil5hSokEh05OTImTZIIpTQvTyGoNAIyNzcMfiDMoiKNADKvUBGG+e+A1tU3097h5lxto+Biv9z4HSOvG0dsXJIAMrIMSRKlk5yUIYyIcuPjkomJThSWJTHRiQyNiic6XsTfrh5CVHQC6ekjSYjL4OpBcTz66LNs2rKbb7/fwedf/cCR4+fYuecQx46ext3hwWF24GhupvXEfvZ8uZavlj/Lj6ue4+C619j1zgt89vwDrHz0VpbcNZNH587AeOwAAUc7QX8Af6CLDrcfp68Lu7sLl68Xc3sAq6sLh/88jWY3Z+qtnK41U11noaHZztadB3ln7af8/PPucL5stqNW6TEYJlNSPoOS8hkUl0xFratEqSkX5k6ZsoT8IjU5+Qqh1E7KlZFXqEKmLEGhKKGgQCXAKyhQkZsrF36OQMzJkQkwIyDF4rChigwBZgToX8GMhATNLRbO1TZSUTmN1LQsMoZde1lZTRKlk5I8jNSUTFJTMklJHkZcbBJxsUnExoiEEfk5KjqBIbGJ/O2aKKLjUhg+fCzDh49n3LgC1qxZz7ff7+CzjT+y+t1P2fzTr3y2cQuffPIlJ46foTd0Hq/dybmjh2g+foDGwzs5vuUzNq16kXf+cS9L75vD8/fcxKI7bmTxow8QdNrpDIZw+0O4/N24Q324Q320O0P4QhfxBi/g8vVid3dhbvfR4eom2A12dw9tVg/dfXCy2sjGjZtZt24jr7+2itLSsCJLK2ZSUj4DrX4yCnUZclWpMIqkOmTKEqQKg+Bq5apSoQyLxVpyc+VMmiQRYP0VzNxcOXl5CgoL1YjFWiQSHVJpMWJZMRK5HqnCwBV19c3U1Tf/JVBjYxstrVYajK2C+Vm1+j2GZY5kWOZIREnpl5XWP4JMEqULjjYCMeJ242KTiIkVcdXQWAZFJZCWNYr8IjV5eSoqK2/gnTUb+G7TLt55/wve++Qrvvx+G+s++443Vr7P11//gMsZxNLWgfFcA8cOHuTIrm2cO7AL46FdHP/pWzavXckHy17gtWef4sO3V+H3BggEe+i7CP6uCwS6L+LyhnD7urG7gjjcITqcAdodfvyh8wQ6f8fh7sLt68UXvEBXL8LG+doPP0cm02MwhGFGVBlxsxFYCnUZ+UVqJHK98L5SUy4ECxOyJRQUKMjJkZCdLSYvT0Z+vpy8PBm5uVLhdWQUFCgQi9VIpVpkMh0ymU6AKpf/C5gDgTYYW2lusdDYZKLB2IpaY2DCxDxESenExIqEspqSPIy01CzSUrNITckU5skIuLjYJKEcx8UmhUtuTCL/dXU00ckZXDehAIWmHKW6kiVLXuOLjT+zbddvfP39DvYdqeGXXb/xw/YD7NhzlF2//obV6qWhwUK7I0id0cTRg8fYt207h7b+wqEft/DTp+v4ZOVbrH3zLb754mtsVidudyddvdDu8OLzd9LVfR6PO4Ct3YnL6cPu8OBy+ujqvoDbE6S+0YzZ5sbj78Hj76PDGeLoiVpeeHkFmuIqSitmYiibjr50mqBKmbIEhboMpaZcAFcg1pBfpEamLEGmLCEnX8H4SWKy8+QUFakoKFCQny8X1pkDIebny4V/V1SkQiLRCCDDQ49cbkCpLL0E818BrTlnFHZOvvp6E1nDR5GdU0h8QgpJyRkCyPS04WSkjyA9bfhloUEE6kCYkQAhKjqBK64cQnz6tUjUpcy9435uvX0+G7/eys9bD7PlpwP88PNBjlW3svvQWbbtOcavh87w49b97N1/ip+2HeTw6VbONrmorbdyaP9xtm/+mZ+/+o7v1m9g/Tvv8/G7H/PDpl9wOYP4fD14PSHs7S5CPj+/953H7/Xh9wfp6eolEAjR09VLX+/vOPp7ckKdfXR2XqSpqZ3WVgffb97FzXPvIzdfjU4/jdKKmehLpwmmJxLpqbQVKDXl6AxTKJRoyStUCe529Lh8xk4opEiqQy4vRiLRUFSkEoKDgSAjgAsLlX+CKZVqUSpLUanKUKnKuKK2runfwoysL2vrmrjv/ofJzROTkppJoiiNRFEaySlhRWakj2BYxrVCnBcbI2LI4NjLYEaUGkmFhkQnMCQ+jYxRE5l713w+2/gj77z3Gdt3/samLXv44utfaGh2cLrWzOETDew9fJb9R2vYsecov2w7yKp3PmXTtqNs23eWQ8eNHDlyhi3f/8wHb3/Ae2++zbr3P+aT99ezZfMv+P29BIPncTn9dIV68bs9WFrb8Hm8BIOd+Dx+7HYnfb2/09N9AVObDZ+/i86u8/j9vXg8XZysNnLPfYtQqCrQl82ktPJ6yqtmYyibLsBUasrRFFeh1lWiUJdRJNUhlhVfltsOdLcKhR6pTE1RkepPihyYCg2EKZVqkUq1SCQa5HIDCkVJWJlnaxupqWuipq6Jc/XN1Da0UGdspc7YSn1/mW1qNlNzzsiYsZMoKJSRlJxBXHwyoqR0UlKHkZ4xnMyskWRmjRRMT0x0InGxSSQnZRA1NJ64WBEJ8cnExSeRkJjC0Kg4Bl0TTVRcGrkSHavf/ZSaegvHThmpNVrYe/AkJ6qN2D0hjK02GprbaTG7MLZ0cORYDdU1zez+9Tg7dp9gz75qjE12zGY3p07W8Pbq93j4wUd4/dXlrHprNTU1tQRDPXh9oTCcQDc2qzMclnuC+PydOB1eOuxuHE6fsNPv9nUT6AwnP+Hdkd94dOGzjM+WUFo5C0O/izUYpqLTVaHRVKDVVqLTVaFWlyOXG5DJ9IJ6Iv9Uq8uRSovJz5dTJFZQJJYjligpEiuEXZL8AqnwXkHhpflyoCqlUq0wNyvUZVwRATkQ5kCgkTlz+YpVXDtyLHn5EuITUkhITA2rMnMEaZkjyBg2gvSM4SSJ0gW3Gh+XjCgxjeiohDDIWBFR0fFExyRwzeChXDUkmozh4yipmM0bqz7iTK2J46cbqG+yceJMfXjryxK+I6zFZA+vNa0uztW3YrJ6OH22ie07j7Bn7wmamzsIhS5gs3n46eftzJ41h0ceeYxt27ZhsVjw+YPYHS6CoV5CnX24vF0Euy7S2wdd3Rfw+jpxuvy0O/zhLvMOL25fNx5/Dyari8YWG+s2fM3Nt92LTFVKaeUs9GXTKSubQUnJNLTaSpTKUtTqcnS6KrTaShSKEuRyAypVGRpNhQBbq61EpSpDKtVSJFZQWCSjSCynSCynoFBGXr6EgkKZALOwKKzSCEy5vFgA+m9hDgRa29AiJEFl5VO4btR4xk/IJSZWRKIoDVFSOpnXjiI961pS0zJJTgnvkgw0PJH1ZWJCCrExiQwZGhtW5eAoBkfFM2JUNjfecg8v/XMVR47XcejoWc7WtXG2voVms53GFgvGZjOWdk//w5CcNLbYsHb4qalr49CRGnbtOcaaNZ9w5MhpGhpM/PTzdr75ehOtrSbsdjtdXV14fQHaOxz4/F14fZ10OAP4gn309P6OP9CN2xPE6fJjs/uwu4L4Q+cJdf+O3RWkua2DnXsOsXTZm6iLq9DoJ6MrmYpGPznsaA1T0WgqUChKUKnK0OunoNNVCeZEpSoTFBsZWm0lanVpuMSK5WFgfxhh1faP/hIrlxejUOhRKPTIZDrhS6JWl/81zIFQG4yt7Nq9n9FjJjJ+Qi4Zw64lJlaEKCmd5JRhZI0cTVrmCJJTMhAlpf0JZmRtmZiQQkxsIlHR8URFx3PVkGhiE1KQqUp5/uU3efeDLzhTa+JEtZH6JhvG1vCmtMnqoM1ix+4K0uEM0GKy02ZxYrMHOFvbyvadRzh6vJ4tW3by/vufsm//EdyeAF2dffh8AS5evEhfXx8+fxCPN0gg2IOz/ziB09OJ2xO8rEfJZHXh9IRdbwSm2ebmy6+38OQzL5Iv1qDSVaI1TEFXMhWttpLi4smCMjWaCgyG8PtisRaFokRQawTiJZWWo9WVIldo/hqgWIFYogwPsVqAqVKVoFQakMuLL/uCXDZn/hXU+oYWnn7medLShzNhYh5x8cmCkx0+YjTDRlxH6rDhAkxRYirxcUnExYqIixVdeh2fTHRMeDkyOCqeqwbHkJw2gjvufoivv9/O1p2HaWx1cqa2FWNLBw0tVs7Wt9DYYhHKbHNbR3+JddFmcXPidAPGJjtbtx/i88838euvRzBb7Hh9Ibq7zhMMdtLd3YvfHxSWIl3dF/B4Qzg9nQQ6LwjdcJFms1azgw5nAI+/hw5nAKenk4YmCz9t3cO8u+cjVZagL5tOScVMSitnodNVoddPEWCqVGUUF09Go6lAKi1GrS4XgEfej8ybWm05ZeVTUGsMwib0ZQAlyj+5V4VCj1pdikpVIsCM/NlXnK1tJDL+FUyVWk9a+nDGjc8RYCanDGP0mIlhVaaHS2xScvqfYIoSU4mLFRETG058hsYkMuiaaK4ZGseosTk8//IKtu06wuFjtdTUWzhRbaSu0UpNQyvVtU3UN7Zx5pyROqOJOqOJU2caaLM4qTNaOHD4NL/uO8nWHQf47ruf6e6GvvPQ2XUefodAIITfH8TpdIcB91zAH+jG1X9aK9h1EYfTh9Plx+UO4HD6BJBuX7dwIm3rjn38+Mtu5CoDKl0lZVWzMZTPQF82HUPZ9MvK7MA5cqAiB8K8NLdWUF4+HY22BIlUJYCUSFXCkMl0l5VVhUKPRlOGWl2KXF58mem64sw5I2fOGS8DOhDm9h2/MixzJNeOHMt1o8YTF59MbFwSwzJHMnzEaFLSh5OUmklyyjCSkjNIFKUSF58kqDJJlHYZzCHRIq68OoZYUTpKXRmfbdzC7n0nqDXaqDXaONdgps3qob7ZQovFgc3uoanVGj4tZXNT29CGze6jtsHMgcOnOXikmuOn6uno8NHXB3aHl/MXwOcN0df7O6FgD06HF68vRCDYLZzpcHo6w93zVsdlML2BXjp7wBcM9/fU1LWwbsPXvLh0ORNzxOhKpmIon4GuZCq6kqlC+qMprhISIIlcj0xZImyHDQwQIrmtUlOOVl9JcXElSlWxoESZXINMfmn58ceyqlSW9s+35chkerTqCnSaSoq1VVxRXdPAQKB/NEKvL19JTKyIMWMnMSxzJFHRCUTHJDJm7CRS07JITsu6DGZCYgqxcWFVJiakIEpMJTYuDHNoTCJDY5K4cnAsaVmjmHnD7ew9eJp9h6oxtwdoNrlptbixOYLUNpowtYfv12xssfTfG+ajtqENs83NqTON7Nl3jF+276e+0YzP10Nv7yVlXjgPPd0X6Om+gNvlx+sL4fN3CgdyHO4QTa3tGBvbhPMwFqsDj7+HUPfvuLxdtDv81Da08enn31I19XqUmlIqp94YhthfZiM7JZGdE01xlbBbEgkRpAoDUoVBiPRkyhIBplJp6DdBCqQytdAP9K/KagSmRlOBTKZHp6lEp6lEr+svsydOn+NsbSO1DS2CQs+cM1Lf2EZp2WSGjxgt7JLEJ6QQEysiM+s6soaPIjkti/h+ZytKSic6JoGo6HgS4pNJEqURn5Dcr9Zkrhocw+CoRK4aksiYCYU8sWQZO/Yc5cjxOppNbuoa2znXYKbZ5KSuyUyz2Y6x2UydsZU2i5NTZxqoqQvfSb3r19/48usf2b7rAO0Or+BIff4ufP4uujr7BFX6fZ10dYfnR5c7QGfX+fDtgFaXoMo2UztOlx+3rxtvoBeT1YXDHWLvgWNs/OYHJuaI0RRXUDVtjrDGLK2chc4wBbWuEpW2QoCqKa5CqjAIXXpqXSVa/WShrSSSDOkMVRRK1BRKlIhlaqQKLUVSDflFSgolamRKPSptGUrNpaw3ovDIiLjp0tLpYZjVNQ1EFFpd00CdsZXqmgYOHz3FdaPGI0pKJ2v4KIYMjSM+IUX4OT1jBEmpmZfBjDjWhPhkQZXRMQn9pieOQYMTGJqQTpGylPUbf2Dnr8eoPtdGfVMHZ2pNNDS309hqp7bRhNXho7HFQp2xlea2DuobzdQ3mtl74BiHj55lz77fqG9sI9R9gZ7e3wl19hFlkloGAAAKjUlEQVQM9eLxhgj4u/B6gphN7TjsHjze8AFelztAMNQbfoy4w4/HG8LjDYVLrK8Tb6AXj7+HptZ2Tp818vnGTTzx9AtIFcUUl0ympGLmJfNTMlXIZdW6yn5Alxqh8wpVFEl1AgCpwoBErketqxQULZZpkSq0KNR6VNoS5CoDErkOqaIYpaYUta68H+ilUq3WVQojArOkZBpXnD5bT01dE6fP1nP6bL2gyNNn61n74Xpi45JISc1kxLVjuGZwDImiNNLSh5OZdV04m03OIiEh/TKY0TEJxCeIiE8QERefxJChseHoLlrEldfEkzRsDLNu+ju/nWrkyPE6zO0Bmtpc1Dd1YHMEaTY5MbbacPm7aWyxhJ/eZXVx6kwDp88aOVldj8nq4cixM7i8Ibr6LtLdc4HunguEOvsIBHvo6jxPwN+N1eLA6fDRYffQ2mYTzoHWN5oFZXb0w/b6wg7XHzqP2ebm4JFTfPDx55SUT0NnqKK0YjrFpdMoLp0mwIzMmVr9ZKHLQK4qFZq2Ii2YSk05MmUJclUpWv1ktPrJKDXlFErUSOQ6AZxCXYJUUSzAjESDESWqdZVoiquEoS+dhr50Goay6Vxx/FQN5+qbBXVGHO2Zc0ZumjuPuPhkRlw7huEjRjPoqqGIktLJGHYtwzJHkpwyDJFoGPHxaUKIEJ4fE/tBJhKfkMzg6Dhi4lMZEpvE/x6cSNboXJ56YTlHzzRzuqYVS0cQY4uDxlYn5nYf9U39a8x2Nw1NJtos9v7SepgDh0/SZgn36uw9cAyHO4DbH8If6MLnDx8hCIZ66e35nYC/G5+3k1CwF4fTFz7U2n/c/lx9K2Zb/zPtWq39vbB+wcm2O/zsO3icTz79igKxCrWunIrJ4fKqNUyhuHRa2NGWTkNnmCIAUusqhb3L3AKlYIQiQ1NcJTR/hbv41AI4lbZMUKZMqf+XMCN/l84wRdgYLymfEYY5sNSeq2/m9Nl6Tpw+x+hx2SSK0sgaPgpRUjqDrhpKSmomwzJHkjHsWtLSh5OQkE5cXKoQvMfGifrz1yRi4xKISUhicHQcUbHJXDk4liuHJpEj1rL+q5/Yvu8Ep2taOddg5XRNK7VGG2fr2jhT20qLxcE5YxstpnZ+O17N7r1HOFldT53RhNvXzYnT4fmzw+nD7Q87VbsjfHDV5+/C7+ui3eYiGOijq/MiTmeQjg4fLlcIiyUcDviCffj8XbS22XB7gni8ISGYOFffyqYftvP8S68JH2x51UwM5TMoLp0muFqNfjIqXSUqXSXq4ioUmnLEcj0FEi35Yg1SZQlKbQUa/WQhaNCVTEWuLiOvKAxSpS1Dq68UlClXGYQ5OAIyUmYjMHX6aRQbpmMonyGMKyKltbqmgVNn6oTX323+mYT+lCcz67qwG42KJzPrOjKGXRt2sinDBJgJian95ihRgBkTG09MQhJRcYlcHZXAf10ZTbQoi6oZt7Jj/2m27T2JscVJTb2FWqMNY4uDcw1mWi1unL4uGlqs1Da0cPjoKU5W1+Nwhw/uhLp/5/DRs7h93bh9nQS7++jpvYjD6cXh9BHq7MPjDob3MF2h8KFWsxOLxYXZ7KS52Ua7wx8+BBTsob3DTTDUS3fPRRzuEA1NFvYdPM57H3xKacV0NMUVQpmNBAb6sulo9JNRaivC+7DaClS6SuTqMgFmoVSHRGFAoSkXIsBIDChXl1Eo1SFXGdAUV6AvnYKmuAKFugSFukSYVyMgI6U6MjfrS2ZgKJ0prHf1ZdPDS5PTZ+sFZZ46U0dtQwsLHn+aeFEaqWlZZGZdR3RMIvEJKQzLHEl6xghSUjOJT0ghPj6NuLgwyHDKk9DvYJMFmHGiFAYNiePKa+LJHJXD/Y89y487f+PA8Qaa2twYWxy0WX20mD20WT24/X2YOzycPtfI/kPHOFffLGSzkeB738GTdDgDeINd+Du7CHX24nB6w90E58HjDuL1hEHaO3y0tnZgMjmor2+jtraFdocfhzuE3eHF3u+Ge3p/x+EO0WKys3XHPl559S2y86Ro9ZWUVkzHUDZVcLL6sumodJUoNOUCTKW2ApmqlEKp7jKYSm0FWsMUAb5cXYZUWYJYrkeqKBZgavWVyFUGQZmRtetAmBrdFIoN0ykpm0VZxfWCITOUz+CKU2fqOFldy9naRs7VN3OyuhZjsxlNcRmJyRmIktJJSx/O4CGxghlKTcsiPWMEiaK0y2DGxiUNgJlKTGw4h40XpTHomliGxKQwNkfG0y+u4KMNWzh6uokT1U3UGi00m9yCKm2OIAePnuaHrbs5fPRUuDMg2EebxdlfYuvYs+8YZpsbly+Iw+PF4fRitTno7DpPbx847F4C/m5CwfO4XaHwY886fDQ0mGhoMOEL9uH2ddPSaqW9w43T5ccfCKc+bRYnm3/cwVPPvtQ/b1WEVVk6hcnTbxIUpjVMuUyVSm0FUmUJBRIteUVqCiRa5Ooy1MVVaA1TUOkqkSpLKOzf4wy7Wx1afSUl5dMoLpncvwy5FDgMhKnSVqAtnoqhdCZlFddTMfl6yidfT1nVbEorZ3HFmbpGjp46y6maek7VhB3t0RNnGJY5koTEVKEFJLIsSUnNJCk5g6TUTGITUohNSCM2IU1QZnxCComiVBITUoiLTyI6JpHYhJQwzNgkpMoSlq/+iF17j1PX2E5doxVrhxdLuw+zzU2bxcmRY2fY9ethztY24/Z1E+y6SKDzAr5gH95ALyer67HZfVg7wsmO0xV+iKLbE8DjDWG1Oemwe7A7vMLSw+ny09RsprHRgsfTRSAQ7iCwWB34A93Cf9/YYmP33iN8tnELVdPmoNFPFtxr+eTrw0FB6TQ0xRWotOG1n7pfoVJlCRKFgbwiNZMKlRTIi1FoylEXVwmtmJGuPaUynBSptJdaNQeuWTXFVYLjHWh+dIYplFbMpLxqNmWVsyitmMm0mTeFO9pPnq3jVE09Z+ubqK41crK6lg8/+aw/zUklJXlY+PDPH2CKUoYRE5/8L2CmhWHGioiOSQw3bg2OIzVjJLPnzGPTj7uoa7Ti8HTTYrLj9HRi7fBS29DG2dpmTp1p4My5JsGkBLsuCkpyebs4fqqWDmcAu8tPMNSL1xfqL7HdwhwoxHb9Sw+zxc652kaMRjMeTxd+fy8+Xw8Op49AsAevrxOXO0B9o5mvvv2R519eEd4hMUxFWxYOCMqqZlNSMfMymJHOgkiJjSgzR6ymUKFHoSlHNWBdGekMUKvLwxlu//JiYCwYARk5w/JXMMsqZ1FWOQtD2VQqJs8iJ18Whllda+RMXSPVtUZOnanjsUVPXQrUkzJIiE/5E8zE5AyiYkXEJaaHR39m+0eYsXFJREUncPWQeEaOnsSDjz7FoaNnsTmC4eZjixOPvwdrh5ffjp9l74FjnK29NEd6A734Q+dxuEP9Cg6vL8NzXgCfvwuPN4jT5aOzq4/OrvNCquP2BHG5w0/LbG6xcLq6VoDp9XbjcIRPdPn8XULYYGy2sv6zb7jvwcfJKVCiLpmGrvxSUBDJZSPuM+I6I/NnZM7MlWgoUhqEMhyZ/2QyPQpFyaUtMf1koV0zok6dYYrQIT8w9fkjzHCL5zTKKmcwZnwe/wdJtWqM7x6Y3wAAAABJRU5ErkJggg=="/>
          <p:cNvSpPr>
            <a:spLocks noChangeAspect="1" noChangeArrowheads="1"/>
          </p:cNvSpPr>
          <p:nvPr/>
        </p:nvSpPr>
        <p:spPr bwMode="auto">
          <a:xfrm>
            <a:off x="307975" y="-373063"/>
            <a:ext cx="1095375" cy="10953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6"/>
          <a:stretch>
            <a:fillRect/>
          </a:stretch>
        </p:blipFill>
        <p:spPr>
          <a:xfrm>
            <a:off x="496013" y="2018586"/>
            <a:ext cx="719296" cy="781764"/>
          </a:xfrm>
          <a:prstGeom prst="rect">
            <a:avLst/>
          </a:prstGeom>
        </p:spPr>
      </p:pic>
      <p:pic>
        <p:nvPicPr>
          <p:cNvPr id="13" name="Picture 12">
            <a:extLst>
              <a:ext uri="{FF2B5EF4-FFF2-40B4-BE49-F238E27FC236}">
                <a16:creationId xmlns:a16="http://schemas.microsoft.com/office/drawing/2014/main" id="{CC2F6801-7607-47D0-BDFE-5417400A9E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5425" y="2058058"/>
            <a:ext cx="719296" cy="719296"/>
          </a:xfrm>
          <a:prstGeom prst="rect">
            <a:avLst/>
          </a:prstGeom>
        </p:spPr>
      </p:pic>
      <p:pic>
        <p:nvPicPr>
          <p:cNvPr id="14" name="Picture 13">
            <a:extLst>
              <a:ext uri="{FF2B5EF4-FFF2-40B4-BE49-F238E27FC236}">
                <a16:creationId xmlns:a16="http://schemas.microsoft.com/office/drawing/2014/main" id="{5A0CBC51-D637-4269-A7A0-8DD4A38414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2040" y="3490002"/>
            <a:ext cx="719296" cy="719296"/>
          </a:xfrm>
          <a:prstGeom prst="rect">
            <a:avLst/>
          </a:prstGeom>
        </p:spPr>
      </p:pic>
      <p:sp>
        <p:nvSpPr>
          <p:cNvPr id="15" name="Rectangle 6">
            <a:extLst>
              <a:ext uri="{FF2B5EF4-FFF2-40B4-BE49-F238E27FC236}">
                <a16:creationId xmlns:a16="http://schemas.microsoft.com/office/drawing/2014/main" id="{3DC0B625-6377-4808-8BB9-97DE869AA176}"/>
              </a:ext>
            </a:extLst>
          </p:cNvPr>
          <p:cNvSpPr>
            <a:spLocks noChangeArrowheads="1"/>
          </p:cNvSpPr>
          <p:nvPr/>
        </p:nvSpPr>
        <p:spPr bwMode="auto">
          <a:xfrm>
            <a:off x="4663440" y="1665588"/>
            <a:ext cx="4301173" cy="2872423"/>
          </a:xfrm>
          <a:prstGeom prst="rect">
            <a:avLst/>
          </a:prstGeom>
          <a:solidFill>
            <a:srgbClr val="30B2F4">
              <a:alpha val="15000"/>
            </a:srgbClr>
          </a:solidFill>
          <a:ln w="9525">
            <a:noFill/>
            <a:miter lim="800000"/>
            <a:headEnd/>
            <a:tailEnd/>
          </a:ln>
        </p:spPr>
        <p:txBody>
          <a:bodyPr tIns="91440"/>
          <a:lstStyle>
            <a:lvl1pPr marL="24161750" indent="-24161750">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lvl="2">
              <a:lnSpc>
                <a:spcPts val="1500"/>
              </a:lnSpc>
            </a:pPr>
            <a:endParaRPr lang="en-US" altLang="en-US" sz="1400" dirty="0">
              <a:solidFill>
                <a:schemeClr val="tx1"/>
              </a:solidFill>
              <a:latin typeface="Arial" charset="0"/>
              <a:ea typeface="Arial" charset="0"/>
              <a:cs typeface="Arial" charset="0"/>
            </a:endParaRPr>
          </a:p>
          <a:p>
            <a:pPr lvl="2">
              <a:lnSpc>
                <a:spcPts val="1500"/>
              </a:lnSpc>
            </a:pPr>
            <a:r>
              <a:rPr lang="en-US" altLang="en-US" sz="1400" dirty="0">
                <a:solidFill>
                  <a:schemeClr val="tx1"/>
                </a:solidFill>
                <a:latin typeface="Arial" charset="0"/>
                <a:ea typeface="Arial" charset="0"/>
                <a:cs typeface="Arial" charset="0"/>
              </a:rPr>
              <a:t>Jordan Hayward</a:t>
            </a:r>
          </a:p>
          <a:p>
            <a:pPr lvl="2">
              <a:lnSpc>
                <a:spcPts val="1500"/>
              </a:lnSpc>
            </a:pPr>
            <a:r>
              <a:rPr lang="en-US" sz="1400" dirty="0">
                <a:solidFill>
                  <a:schemeClr val="tx1"/>
                </a:solidFill>
              </a:rPr>
              <a:t>Healthcare &amp; Life Sciences Cloud Market Leader</a:t>
            </a:r>
          </a:p>
          <a:p>
            <a:pPr lvl="2">
              <a:lnSpc>
                <a:spcPts val="1500"/>
              </a:lnSpc>
            </a:pPr>
            <a:r>
              <a:rPr lang="en-US" altLang="en-US" sz="1400" dirty="0">
                <a:solidFill>
                  <a:schemeClr val="tx1"/>
                </a:solidFill>
                <a:latin typeface="Arial" charset="0"/>
                <a:ea typeface="Arial" charset="0"/>
                <a:cs typeface="Arial" charset="0"/>
              </a:rPr>
              <a:t>IBM Cloud</a:t>
            </a:r>
          </a:p>
          <a:p>
            <a:pPr lvl="2">
              <a:lnSpc>
                <a:spcPts val="1500"/>
              </a:lnSpc>
            </a:pPr>
            <a:r>
              <a:rPr lang="en-US" sz="1400" dirty="0">
                <a:hlinkClick r:id="rId9"/>
              </a:rPr>
              <a:t>jordan.hayward@us.ibm.com</a:t>
            </a:r>
            <a:endParaRPr lang="en-US" sz="1400" dirty="0"/>
          </a:p>
          <a:p>
            <a:pPr lvl="2">
              <a:lnSpc>
                <a:spcPts val="1500"/>
              </a:lnSpc>
            </a:pPr>
            <a:endParaRPr lang="en-US" altLang="en-US" sz="1400" dirty="0">
              <a:solidFill>
                <a:schemeClr val="tx1"/>
              </a:solidFill>
              <a:latin typeface="Arial" charset="0"/>
              <a:ea typeface="Arial" charset="0"/>
              <a:cs typeface="Arial" charset="0"/>
            </a:endParaRPr>
          </a:p>
          <a:p>
            <a:pPr lvl="2">
              <a:lnSpc>
                <a:spcPts val="1500"/>
              </a:lnSpc>
            </a:pPr>
            <a:endParaRPr lang="en-US" altLang="en-US" sz="1400" dirty="0">
              <a:solidFill>
                <a:schemeClr val="tx1"/>
              </a:solidFill>
              <a:latin typeface="Arial" charset="0"/>
              <a:ea typeface="Arial" charset="0"/>
              <a:cs typeface="Arial" charset="0"/>
            </a:endParaRPr>
          </a:p>
          <a:p>
            <a:pPr lvl="2">
              <a:lnSpc>
                <a:spcPts val="1500"/>
              </a:lnSpc>
            </a:pPr>
            <a:endParaRPr lang="en-US" altLang="en-US" sz="1400" dirty="0">
              <a:solidFill>
                <a:schemeClr val="tx1"/>
              </a:solidFill>
              <a:latin typeface="Arial" charset="0"/>
              <a:ea typeface="Arial" charset="0"/>
              <a:cs typeface="Arial" charset="0"/>
            </a:endParaRPr>
          </a:p>
          <a:p>
            <a:pPr lvl="2">
              <a:lnSpc>
                <a:spcPts val="1500"/>
              </a:lnSpc>
            </a:pPr>
            <a:r>
              <a:rPr lang="en-US" altLang="en-US" sz="1400" dirty="0">
                <a:solidFill>
                  <a:schemeClr val="tx1"/>
                </a:solidFill>
                <a:latin typeface="Arial" charset="0"/>
                <a:ea typeface="Arial" charset="0"/>
                <a:cs typeface="Arial" charset="0"/>
              </a:rPr>
              <a:t>Bob Zimmermann</a:t>
            </a:r>
          </a:p>
          <a:p>
            <a:pPr lvl="2">
              <a:lnSpc>
                <a:spcPts val="1500"/>
              </a:lnSpc>
            </a:pPr>
            <a:r>
              <a:rPr lang="en-US" altLang="en-US" sz="1400" dirty="0">
                <a:solidFill>
                  <a:schemeClr val="tx1"/>
                </a:solidFill>
                <a:latin typeface="Arial" charset="0"/>
                <a:ea typeface="Arial" charset="0"/>
                <a:cs typeface="Arial" charset="0"/>
              </a:rPr>
              <a:t>Healthcare Cloud Portfolio </a:t>
            </a:r>
          </a:p>
          <a:p>
            <a:pPr lvl="2">
              <a:lnSpc>
                <a:spcPts val="1500"/>
              </a:lnSpc>
            </a:pPr>
            <a:r>
              <a:rPr lang="en-US" altLang="en-US" sz="1400" dirty="0">
                <a:solidFill>
                  <a:schemeClr val="tx1"/>
                </a:solidFill>
                <a:latin typeface="Arial" charset="0"/>
                <a:ea typeface="Arial" charset="0"/>
                <a:cs typeface="Arial" charset="0"/>
              </a:rPr>
              <a:t>IBM Global Markets, Public Sector </a:t>
            </a:r>
            <a:r>
              <a:rPr lang="en-US" sz="1400" dirty="0">
                <a:hlinkClick r:id="rId10"/>
              </a:rPr>
              <a:t>rjzimmer@us.ibm.com</a:t>
            </a:r>
            <a:endParaRPr lang="en-US" altLang="en-US" sz="14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30279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04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936" y="246000"/>
            <a:ext cx="8598853" cy="777240"/>
          </a:xfrm>
        </p:spPr>
        <p:txBody>
          <a:bodyPr/>
          <a:lstStyle/>
          <a:p>
            <a:pPr eaLnBrk="1" hangingPunct="1"/>
            <a:r>
              <a:rPr lang="en-US" dirty="0"/>
              <a:t>We surveyed life sciences executives around the world to understand their hybrid cloud perspective</a:t>
            </a:r>
          </a:p>
        </p:txBody>
      </p:sp>
      <p:sp>
        <p:nvSpPr>
          <p:cNvPr id="31"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latin typeface="Arial"/>
                <a:ea typeface="Arial" pitchFamily="-112" charset="0"/>
                <a:cs typeface="Arial"/>
              </a:rPr>
              <a:t>Source: Please see the notes section</a:t>
            </a:r>
          </a:p>
        </p:txBody>
      </p:sp>
      <p:graphicFrame>
        <p:nvGraphicFramePr>
          <p:cNvPr id="67" name="Chart 36"/>
          <p:cNvGraphicFramePr>
            <a:graphicFrameLocks noChangeAspect="1"/>
          </p:cNvGraphicFramePr>
          <p:nvPr>
            <p:extLst>
              <p:ext uri="{D42A27DB-BD31-4B8C-83A1-F6EECF244321}">
                <p14:modId xmlns:p14="http://schemas.microsoft.com/office/powerpoint/2010/main" val="2677590863"/>
              </p:ext>
            </p:extLst>
          </p:nvPr>
        </p:nvGraphicFramePr>
        <p:xfrm>
          <a:off x="4067809" y="1743766"/>
          <a:ext cx="3989390" cy="2900317"/>
        </p:xfrm>
        <a:graphic>
          <a:graphicData uri="http://schemas.openxmlformats.org/drawingml/2006/chart">
            <c:chart xmlns:c="http://schemas.openxmlformats.org/drawingml/2006/chart" xmlns:r="http://schemas.openxmlformats.org/officeDocument/2006/relationships" r:id="rId3"/>
          </a:graphicData>
        </a:graphic>
      </p:graphicFrame>
      <p:sp>
        <p:nvSpPr>
          <p:cNvPr id="71" name="TextBox 2"/>
          <p:cNvSpPr txBox="1">
            <a:spLocks noChangeArrowheads="1"/>
          </p:cNvSpPr>
          <p:nvPr/>
        </p:nvSpPr>
        <p:spPr bwMode="auto">
          <a:xfrm>
            <a:off x="5198316" y="1497493"/>
            <a:ext cx="2286000"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400" dirty="0"/>
              <a:t>Geographic distribution</a:t>
            </a:r>
            <a:r>
              <a:rPr lang="en-US" sz="1400" baseline="30000" dirty="0"/>
              <a:t>2</a:t>
            </a:r>
            <a:endParaRPr lang="en-US" sz="1400" dirty="0"/>
          </a:p>
        </p:txBody>
      </p:sp>
      <p:graphicFrame>
        <p:nvGraphicFramePr>
          <p:cNvPr id="87" name="Chart 36"/>
          <p:cNvGraphicFramePr>
            <a:graphicFrameLocks noChangeAspect="1"/>
          </p:cNvGraphicFramePr>
          <p:nvPr>
            <p:extLst>
              <p:ext uri="{D42A27DB-BD31-4B8C-83A1-F6EECF244321}">
                <p14:modId xmlns:p14="http://schemas.microsoft.com/office/powerpoint/2010/main" val="426992544"/>
              </p:ext>
            </p:extLst>
          </p:nvPr>
        </p:nvGraphicFramePr>
        <p:xfrm>
          <a:off x="-249511" y="1718470"/>
          <a:ext cx="3966272" cy="2883510"/>
        </p:xfrm>
        <a:graphic>
          <a:graphicData uri="http://schemas.openxmlformats.org/drawingml/2006/chart">
            <c:chart xmlns:c="http://schemas.openxmlformats.org/drawingml/2006/chart" xmlns:r="http://schemas.openxmlformats.org/officeDocument/2006/relationships" r:id="rId4"/>
          </a:graphicData>
        </a:graphic>
      </p:graphicFrame>
      <p:sp>
        <p:nvSpPr>
          <p:cNvPr id="94" name="TextBox 2"/>
          <p:cNvSpPr txBox="1">
            <a:spLocks noChangeArrowheads="1"/>
          </p:cNvSpPr>
          <p:nvPr/>
        </p:nvSpPr>
        <p:spPr bwMode="auto">
          <a:xfrm>
            <a:off x="850551" y="1497493"/>
            <a:ext cx="2286000"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400" dirty="0"/>
              <a:t>Executive role distribution</a:t>
            </a:r>
            <a:r>
              <a:rPr lang="en-US" sz="1400" baseline="30000" dirty="0"/>
              <a:t>1</a:t>
            </a:r>
            <a:endParaRPr lang="en-US" sz="1400" dirty="0"/>
          </a:p>
        </p:txBody>
      </p:sp>
      <p:sp>
        <p:nvSpPr>
          <p:cNvPr id="93" name="Rectangle 689"/>
          <p:cNvSpPr>
            <a:spLocks noChangeArrowheads="1"/>
          </p:cNvSpPr>
          <p:nvPr/>
        </p:nvSpPr>
        <p:spPr bwMode="auto">
          <a:xfrm>
            <a:off x="3176643" y="1721290"/>
            <a:ext cx="2181063" cy="754053"/>
          </a:xfrm>
          <a:prstGeom prst="rect">
            <a:avLst/>
          </a:prstGeom>
          <a:noFill/>
          <a:ln>
            <a:noFill/>
          </a:ln>
        </p:spPr>
        <p:txBody>
          <a:bodyPr wrap="square" tIns="0">
            <a:spAutoFit/>
          </a:bodyPr>
          <a:lstStyle/>
          <a:p>
            <a:pPr fontAlgn="auto">
              <a:lnSpc>
                <a:spcPct val="100000"/>
              </a:lnSpc>
              <a:spcBef>
                <a:spcPts val="200"/>
              </a:spcBef>
              <a:spcAft>
                <a:spcPts val="200"/>
              </a:spcAft>
              <a:defRPr/>
            </a:pPr>
            <a:r>
              <a:rPr kumimoji="0" lang="en-US" sz="900" b="0" i="0" u="none" strike="noStrike" kern="0" cap="none" spc="0" normalizeH="0" baseline="0" noProof="0" dirty="0">
                <a:ln>
                  <a:noFill/>
                </a:ln>
                <a:effectLst/>
                <a:uLnTx/>
                <a:uFillTx/>
                <a:latin typeface="Arial" charset="0"/>
                <a:ea typeface="Arial" charset="0"/>
                <a:cs typeface="Arial" charset="0"/>
              </a:rPr>
              <a:t>CIO/CTO or </a:t>
            </a:r>
            <a:r>
              <a:rPr lang="en-US" sz="900" kern="0" dirty="0">
                <a:latin typeface="Arial" charset="0"/>
                <a:ea typeface="Arial" charset="0"/>
                <a:cs typeface="Arial" charset="0"/>
              </a:rPr>
              <a:t>head</a:t>
            </a:r>
            <a:r>
              <a:rPr kumimoji="0" lang="en-US" sz="900" b="0" i="0" u="none" strike="noStrike" kern="0" cap="none" spc="0" normalizeH="0" baseline="0" noProof="0" dirty="0">
                <a:ln>
                  <a:noFill/>
                </a:ln>
                <a:effectLst/>
                <a:uLnTx/>
                <a:uFillTx/>
                <a:latin typeface="Arial" charset="0"/>
                <a:ea typeface="Arial" charset="0"/>
                <a:cs typeface="Arial" charset="0"/>
              </a:rPr>
              <a:t> of IT</a:t>
            </a:r>
            <a:endParaRPr kumimoji="0" lang="en-US" altLang="en-US" sz="900" b="1" i="0" u="none" strike="noStrike" kern="0" cap="none" spc="0" normalizeH="0" baseline="30000" noProof="0" dirty="0">
              <a:ln>
                <a:noFill/>
              </a:ln>
              <a:effectLst/>
              <a:uLnTx/>
              <a:uFillTx/>
              <a:latin typeface="Arial" charset="0"/>
              <a:ea typeface="Arial" charset="0"/>
              <a:cs typeface="Arial" charset="0"/>
            </a:endParaRPr>
          </a:p>
          <a:p>
            <a:pPr marL="0" marR="0" lvl="0" indent="0" defTabSz="914400" eaLnBrk="1" fontAlgn="auto" latinLnBrk="0" hangingPunct="1">
              <a:lnSpc>
                <a:spcPct val="100000"/>
              </a:lnSpc>
              <a:spcBef>
                <a:spcPts val="200"/>
              </a:spcBef>
              <a:spcAft>
                <a:spcPts val="200"/>
              </a:spcAft>
              <a:buClrTx/>
              <a:buSzTx/>
              <a:buFontTx/>
              <a:buNone/>
              <a:tabLst/>
              <a:defRPr/>
            </a:pPr>
            <a:r>
              <a:rPr lang="en-US" sz="900" kern="0" dirty="0">
                <a:latin typeface="Arial" charset="0"/>
                <a:ea typeface="Arial" charset="0"/>
                <a:cs typeface="Arial" charset="0"/>
              </a:rPr>
              <a:t>CEO or head of strategy/innovation</a:t>
            </a:r>
          </a:p>
          <a:p>
            <a:pPr marL="0" marR="0" lvl="0" indent="0" defTabSz="914400" eaLnBrk="1" fontAlgn="auto" latinLnBrk="0" hangingPunct="1">
              <a:lnSpc>
                <a:spcPct val="100000"/>
              </a:lnSpc>
              <a:spcBef>
                <a:spcPts val="200"/>
              </a:spcBef>
              <a:spcAft>
                <a:spcPts val="200"/>
              </a:spcAft>
              <a:buClrTx/>
              <a:buSzTx/>
              <a:buFontTx/>
              <a:buNone/>
              <a:tabLst/>
              <a:defRPr/>
            </a:pPr>
            <a:r>
              <a:rPr lang="en-US" sz="900" kern="0" dirty="0">
                <a:latin typeface="Arial" charset="0"/>
                <a:ea typeface="Arial" charset="0"/>
                <a:cs typeface="Arial" charset="0"/>
              </a:rPr>
              <a:t>CFO or head of finance</a:t>
            </a:r>
          </a:p>
          <a:p>
            <a:pPr marL="0" marR="0" lvl="0" indent="0" defTabSz="914400" eaLnBrk="1" fontAlgn="auto" latinLnBrk="0" hangingPunct="1">
              <a:lnSpc>
                <a:spcPct val="100000"/>
              </a:lnSpc>
              <a:spcBef>
                <a:spcPts val="200"/>
              </a:spcBef>
              <a:spcAft>
                <a:spcPts val="200"/>
              </a:spcAft>
              <a:buClrTx/>
              <a:buSzTx/>
              <a:buFontTx/>
              <a:buNone/>
              <a:tabLst/>
              <a:defRPr/>
            </a:pPr>
            <a:r>
              <a:rPr lang="en-US" sz="900" dirty="0">
                <a:latin typeface="Arial" charset="0"/>
                <a:ea typeface="Arial" charset="0"/>
                <a:cs typeface="Arial" charset="0"/>
              </a:rPr>
              <a:t>COO or head of operations</a:t>
            </a:r>
            <a:endParaRPr kumimoji="0" lang="en-US" altLang="en-US" sz="900" b="1" i="0" u="none" strike="noStrike" kern="0" cap="none" spc="0" normalizeH="0" baseline="30000" noProof="0" dirty="0">
              <a:ln>
                <a:noFill/>
              </a:ln>
              <a:effectLst/>
              <a:uLnTx/>
              <a:uFillTx/>
              <a:latin typeface="Arial" charset="0"/>
              <a:ea typeface="Arial" charset="0"/>
              <a:cs typeface="Arial" charset="0"/>
            </a:endParaRPr>
          </a:p>
        </p:txBody>
      </p:sp>
      <p:grpSp>
        <p:nvGrpSpPr>
          <p:cNvPr id="116" name="Group 115"/>
          <p:cNvGrpSpPr/>
          <p:nvPr/>
        </p:nvGrpSpPr>
        <p:grpSpPr>
          <a:xfrm>
            <a:off x="7691890" y="2160270"/>
            <a:ext cx="1269230" cy="943848"/>
            <a:chOff x="5206370" y="1413298"/>
            <a:chExt cx="1269230" cy="943848"/>
          </a:xfrm>
        </p:grpSpPr>
        <p:sp>
          <p:nvSpPr>
            <p:cNvPr id="118" name="Rectangle 117"/>
            <p:cNvSpPr/>
            <p:nvPr/>
          </p:nvSpPr>
          <p:spPr>
            <a:xfrm>
              <a:off x="5206370" y="1824778"/>
              <a:ext cx="91440" cy="91600"/>
            </a:xfrm>
            <a:prstGeom prst="rect">
              <a:avLst/>
            </a:prstGeom>
            <a:solidFill>
              <a:srgbClr val="018A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119" name="Rectangle 118"/>
            <p:cNvSpPr/>
            <p:nvPr/>
          </p:nvSpPr>
          <p:spPr>
            <a:xfrm>
              <a:off x="5206370" y="1641738"/>
              <a:ext cx="91440" cy="91600"/>
            </a:xfrm>
            <a:prstGeom prst="rect">
              <a:avLst/>
            </a:prstGeom>
            <a:solidFill>
              <a:srgbClr val="0064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123" name="Rectangle 122"/>
            <p:cNvSpPr/>
            <p:nvPr/>
          </p:nvSpPr>
          <p:spPr>
            <a:xfrm>
              <a:off x="5206370" y="2007658"/>
              <a:ext cx="91440" cy="91600"/>
            </a:xfrm>
            <a:prstGeom prst="rect">
              <a:avLst/>
            </a:prstGeom>
            <a:solidFill>
              <a:srgbClr val="23B0C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124" name="Rectangle 123"/>
            <p:cNvSpPr/>
            <p:nvPr/>
          </p:nvSpPr>
          <p:spPr>
            <a:xfrm>
              <a:off x="5206370" y="2190538"/>
              <a:ext cx="91440" cy="91600"/>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126" name="Rectangle 250"/>
            <p:cNvSpPr>
              <a:spLocks noChangeAspect="1" noChangeArrowheads="1"/>
            </p:cNvSpPr>
            <p:nvPr/>
          </p:nvSpPr>
          <p:spPr bwMode="auto">
            <a:xfrm rot="10800000" flipH="1">
              <a:off x="5206370" y="1413298"/>
              <a:ext cx="91440" cy="93726"/>
            </a:xfrm>
            <a:prstGeom prst="rect">
              <a:avLst/>
            </a:prstGeom>
            <a:solidFill>
              <a:srgbClr val="003E69"/>
            </a:solidFill>
            <a:ln>
              <a:noFill/>
            </a:ln>
            <a:effectLst/>
            <a:extLst/>
          </p:spPr>
          <p:txBody>
            <a:bodyPr wrap="none" anchor="ctr"/>
            <a:lstStyle/>
            <a:p>
              <a:pPr>
                <a:defRPr/>
              </a:pPr>
              <a:endParaRPr lang="en-US">
                <a:latin typeface="Arial" charset="0"/>
                <a:ea typeface="MS PGothic" charset="0"/>
                <a:cs typeface="MS PGothic" charset="0"/>
              </a:endParaRPr>
            </a:p>
          </p:txBody>
        </p:sp>
        <p:sp>
          <p:nvSpPr>
            <p:cNvPr id="127" name="Rectangle 689"/>
            <p:cNvSpPr>
              <a:spLocks noChangeArrowheads="1"/>
            </p:cNvSpPr>
            <p:nvPr/>
          </p:nvSpPr>
          <p:spPr bwMode="auto">
            <a:xfrm>
              <a:off x="5297810" y="1413298"/>
              <a:ext cx="1177790" cy="943848"/>
            </a:xfrm>
            <a:prstGeom prst="rect">
              <a:avLst/>
            </a:prstGeom>
            <a:noFill/>
            <a:ln>
              <a:noFill/>
            </a:ln>
          </p:spPr>
          <p:txBody>
            <a:bodyPr wrap="square" tIns="0">
              <a:spAutoFit/>
            </a:bodyPr>
            <a:lstStyle/>
            <a:p>
              <a:pPr>
                <a:lnSpc>
                  <a:spcPct val="100000"/>
                </a:lnSpc>
                <a:spcBef>
                  <a:spcPts val="200"/>
                </a:spcBef>
                <a:spcAft>
                  <a:spcPts val="200"/>
                </a:spcAft>
              </a:pPr>
              <a:r>
                <a:rPr lang="en-US" sz="900" dirty="0">
                  <a:latin typeface="Arial" charset="0"/>
                  <a:ea typeface="Arial" charset="0"/>
                  <a:cs typeface="Arial" charset="0"/>
                </a:rPr>
                <a:t>Asia Pacific</a:t>
              </a:r>
            </a:p>
            <a:p>
              <a:pPr>
                <a:lnSpc>
                  <a:spcPct val="100000"/>
                </a:lnSpc>
                <a:spcBef>
                  <a:spcPts val="200"/>
                </a:spcBef>
                <a:spcAft>
                  <a:spcPts val="200"/>
                </a:spcAft>
              </a:pPr>
              <a:r>
                <a:rPr lang="en-US" sz="900" dirty="0">
                  <a:latin typeface="Arial" charset="0"/>
                  <a:ea typeface="Arial" charset="0"/>
                  <a:cs typeface="Arial" charset="0"/>
                </a:rPr>
                <a:t>Europe</a:t>
              </a:r>
            </a:p>
            <a:p>
              <a:pPr>
                <a:lnSpc>
                  <a:spcPct val="100000"/>
                </a:lnSpc>
                <a:spcBef>
                  <a:spcPts val="200"/>
                </a:spcBef>
                <a:spcAft>
                  <a:spcPts val="200"/>
                </a:spcAft>
              </a:pPr>
              <a:r>
                <a:rPr lang="en-US" sz="900" dirty="0">
                  <a:latin typeface="Arial" charset="0"/>
                  <a:ea typeface="Arial" charset="0"/>
                  <a:cs typeface="Arial" charset="0"/>
                </a:rPr>
                <a:t>North America</a:t>
              </a:r>
            </a:p>
            <a:p>
              <a:pPr>
                <a:lnSpc>
                  <a:spcPct val="100000"/>
                </a:lnSpc>
                <a:spcBef>
                  <a:spcPts val="200"/>
                </a:spcBef>
                <a:spcAft>
                  <a:spcPts val="200"/>
                </a:spcAft>
              </a:pPr>
              <a:r>
                <a:rPr lang="en-US" sz="900" dirty="0">
                  <a:latin typeface="Arial" charset="0"/>
                  <a:ea typeface="Arial" charset="0"/>
                  <a:cs typeface="Arial" charset="0"/>
                </a:rPr>
                <a:t>South America</a:t>
              </a:r>
            </a:p>
            <a:p>
              <a:pPr>
                <a:lnSpc>
                  <a:spcPct val="100000"/>
                </a:lnSpc>
                <a:spcBef>
                  <a:spcPts val="200"/>
                </a:spcBef>
                <a:spcAft>
                  <a:spcPts val="200"/>
                </a:spcAft>
              </a:pPr>
              <a:r>
                <a:rPr lang="en-US" sz="900" dirty="0">
                  <a:latin typeface="Arial" charset="0"/>
                  <a:ea typeface="Arial" charset="0"/>
                  <a:cs typeface="Arial" charset="0"/>
                </a:rPr>
                <a:t>Middle East/Africa</a:t>
              </a:r>
            </a:p>
          </p:txBody>
        </p:sp>
      </p:grpSp>
      <p:pic>
        <p:nvPicPr>
          <p:cNvPr id="7" name="Picture 6"/>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6969" t="10889" r="5487" b="27220"/>
          <a:stretch/>
        </p:blipFill>
        <p:spPr>
          <a:xfrm>
            <a:off x="1407106" y="2641934"/>
            <a:ext cx="927526" cy="655736"/>
          </a:xfrm>
          <a:prstGeom prst="rect">
            <a:avLst/>
          </a:prstGeom>
        </p:spPr>
      </p:pic>
      <p:pic>
        <p:nvPicPr>
          <p:cNvPr id="8" name="Picture 7"/>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6672" t="5334" r="5488" b="16656"/>
          <a:stretch/>
        </p:blipFill>
        <p:spPr>
          <a:xfrm>
            <a:off x="5522604" y="2463272"/>
            <a:ext cx="1381116" cy="1226575"/>
          </a:xfrm>
          <a:prstGeom prst="rect">
            <a:avLst/>
          </a:prstGeom>
        </p:spPr>
      </p:pic>
      <p:sp>
        <p:nvSpPr>
          <p:cNvPr id="29" name="Rectangle 28"/>
          <p:cNvSpPr/>
          <p:nvPr/>
        </p:nvSpPr>
        <p:spPr>
          <a:xfrm>
            <a:off x="3108960" y="1748790"/>
            <a:ext cx="91440" cy="91600"/>
          </a:xfrm>
          <a:prstGeom prst="rect">
            <a:avLst/>
          </a:prstGeom>
          <a:solidFill>
            <a:srgbClr val="0064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30" name="Rectangle 29"/>
          <p:cNvSpPr/>
          <p:nvPr/>
        </p:nvSpPr>
        <p:spPr>
          <a:xfrm>
            <a:off x="3108960" y="1931510"/>
            <a:ext cx="91440" cy="91600"/>
          </a:xfrm>
          <a:prstGeom prst="rect">
            <a:avLst/>
          </a:prstGeom>
          <a:solidFill>
            <a:srgbClr val="018A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32" name="Rectangle 31"/>
          <p:cNvSpPr/>
          <p:nvPr/>
        </p:nvSpPr>
        <p:spPr>
          <a:xfrm>
            <a:off x="3108960" y="2114390"/>
            <a:ext cx="91440" cy="91600"/>
          </a:xfrm>
          <a:prstGeom prst="rect">
            <a:avLst/>
          </a:prstGeom>
          <a:solidFill>
            <a:srgbClr val="23B0C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33" name="Rectangle 32"/>
          <p:cNvSpPr/>
          <p:nvPr/>
        </p:nvSpPr>
        <p:spPr>
          <a:xfrm>
            <a:off x="3108960" y="2297430"/>
            <a:ext cx="91440" cy="91600"/>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3" name="TextBox 2"/>
          <p:cNvSpPr txBox="1"/>
          <p:nvPr/>
        </p:nvSpPr>
        <p:spPr>
          <a:xfrm>
            <a:off x="2734793" y="3274300"/>
            <a:ext cx="359073" cy="307777"/>
          </a:xfrm>
          <a:prstGeom prst="rect">
            <a:avLst/>
          </a:prstGeom>
          <a:noFill/>
        </p:spPr>
        <p:txBody>
          <a:bodyPr wrap="none" lIns="0" tIns="91440" rIns="0" bIns="0" rtlCol="0">
            <a:spAutoFit/>
          </a:bodyPr>
          <a:lstStyle/>
          <a:p>
            <a:pPr>
              <a:lnSpc>
                <a:spcPct val="100000"/>
              </a:lnSpc>
              <a:spcBef>
                <a:spcPts val="900"/>
              </a:spcBef>
            </a:pPr>
            <a:r>
              <a:rPr lang="en-US" sz="1400" dirty="0">
                <a:solidFill>
                  <a:schemeClr val="bg1"/>
                </a:solidFill>
                <a:latin typeface="Arial" pitchFamily="34" charset="0"/>
                <a:cs typeface="Arial" pitchFamily="34" charset="0"/>
              </a:rPr>
              <a:t>62%</a:t>
            </a:r>
          </a:p>
        </p:txBody>
      </p:sp>
      <p:sp>
        <p:nvSpPr>
          <p:cNvPr id="23" name="TextBox 22"/>
          <p:cNvSpPr txBox="1"/>
          <p:nvPr/>
        </p:nvSpPr>
        <p:spPr>
          <a:xfrm>
            <a:off x="603471" y="3100710"/>
            <a:ext cx="359073" cy="307777"/>
          </a:xfrm>
          <a:prstGeom prst="rect">
            <a:avLst/>
          </a:prstGeom>
          <a:noFill/>
        </p:spPr>
        <p:txBody>
          <a:bodyPr wrap="none" lIns="0" tIns="91440" rIns="0" bIns="0" rtlCol="0">
            <a:spAutoFit/>
          </a:bodyPr>
          <a:lstStyle/>
          <a:p>
            <a:pPr>
              <a:lnSpc>
                <a:spcPct val="100000"/>
              </a:lnSpc>
              <a:spcBef>
                <a:spcPts val="900"/>
              </a:spcBef>
            </a:pPr>
            <a:r>
              <a:rPr lang="en-US" sz="1400" dirty="0">
                <a:solidFill>
                  <a:schemeClr val="bg1"/>
                </a:solidFill>
                <a:latin typeface="Arial" pitchFamily="34" charset="0"/>
                <a:cs typeface="Arial" pitchFamily="34" charset="0"/>
              </a:rPr>
              <a:t>18%</a:t>
            </a:r>
          </a:p>
        </p:txBody>
      </p:sp>
      <p:sp>
        <p:nvSpPr>
          <p:cNvPr id="24" name="TextBox 23"/>
          <p:cNvSpPr txBox="1"/>
          <p:nvPr/>
        </p:nvSpPr>
        <p:spPr>
          <a:xfrm>
            <a:off x="1374552" y="1823421"/>
            <a:ext cx="359073" cy="307777"/>
          </a:xfrm>
          <a:prstGeom prst="rect">
            <a:avLst/>
          </a:prstGeom>
          <a:noFill/>
        </p:spPr>
        <p:txBody>
          <a:bodyPr wrap="none" lIns="0" tIns="91440" rIns="0" bIns="0" rtlCol="0">
            <a:spAutoFit/>
          </a:bodyPr>
          <a:lstStyle/>
          <a:p>
            <a:pPr>
              <a:lnSpc>
                <a:spcPct val="100000"/>
              </a:lnSpc>
              <a:spcBef>
                <a:spcPts val="900"/>
              </a:spcBef>
            </a:pPr>
            <a:r>
              <a:rPr lang="en-US" sz="1400" dirty="0">
                <a:solidFill>
                  <a:schemeClr val="bg1"/>
                </a:solidFill>
                <a:latin typeface="Arial" pitchFamily="34" charset="0"/>
                <a:cs typeface="Arial" pitchFamily="34" charset="0"/>
              </a:rPr>
              <a:t>10%</a:t>
            </a:r>
          </a:p>
        </p:txBody>
      </p:sp>
      <p:sp>
        <p:nvSpPr>
          <p:cNvPr id="25" name="TextBox 24"/>
          <p:cNvSpPr txBox="1"/>
          <p:nvPr/>
        </p:nvSpPr>
        <p:spPr>
          <a:xfrm>
            <a:off x="783008" y="2245872"/>
            <a:ext cx="359073" cy="307777"/>
          </a:xfrm>
          <a:prstGeom prst="rect">
            <a:avLst/>
          </a:prstGeom>
          <a:noFill/>
        </p:spPr>
        <p:txBody>
          <a:bodyPr wrap="none" lIns="0" tIns="91440" rIns="0" bIns="0" rtlCol="0">
            <a:spAutoFit/>
          </a:bodyPr>
          <a:lstStyle/>
          <a:p>
            <a:pPr>
              <a:lnSpc>
                <a:spcPct val="100000"/>
              </a:lnSpc>
              <a:spcBef>
                <a:spcPts val="900"/>
              </a:spcBef>
            </a:pPr>
            <a:r>
              <a:rPr lang="en-US" sz="1400" dirty="0">
                <a:solidFill>
                  <a:schemeClr val="bg1"/>
                </a:solidFill>
                <a:latin typeface="Arial" pitchFamily="34" charset="0"/>
                <a:cs typeface="Arial" pitchFamily="34" charset="0"/>
              </a:rPr>
              <a:t>10%</a:t>
            </a:r>
          </a:p>
        </p:txBody>
      </p:sp>
      <p:sp>
        <p:nvSpPr>
          <p:cNvPr id="26" name="TextBox 25"/>
          <p:cNvSpPr txBox="1"/>
          <p:nvPr/>
        </p:nvSpPr>
        <p:spPr>
          <a:xfrm>
            <a:off x="7125243" y="2665779"/>
            <a:ext cx="359073" cy="307777"/>
          </a:xfrm>
          <a:prstGeom prst="rect">
            <a:avLst/>
          </a:prstGeom>
          <a:noFill/>
        </p:spPr>
        <p:txBody>
          <a:bodyPr wrap="none" lIns="0" tIns="91440" rIns="0" bIns="0" rtlCol="0">
            <a:spAutoFit/>
          </a:bodyPr>
          <a:lstStyle/>
          <a:p>
            <a:pPr>
              <a:lnSpc>
                <a:spcPct val="100000"/>
              </a:lnSpc>
              <a:spcBef>
                <a:spcPts val="900"/>
              </a:spcBef>
            </a:pPr>
            <a:r>
              <a:rPr lang="en-US" sz="1400" dirty="0">
                <a:solidFill>
                  <a:schemeClr val="bg1"/>
                </a:solidFill>
                <a:latin typeface="Arial" pitchFamily="34" charset="0"/>
                <a:cs typeface="Arial" pitchFamily="34" charset="0"/>
              </a:rPr>
              <a:t>40%</a:t>
            </a:r>
          </a:p>
        </p:txBody>
      </p:sp>
      <p:sp>
        <p:nvSpPr>
          <p:cNvPr id="27" name="TextBox 26"/>
          <p:cNvSpPr txBox="1"/>
          <p:nvPr/>
        </p:nvSpPr>
        <p:spPr>
          <a:xfrm>
            <a:off x="5854089" y="3982053"/>
            <a:ext cx="359073" cy="307777"/>
          </a:xfrm>
          <a:prstGeom prst="rect">
            <a:avLst/>
          </a:prstGeom>
          <a:noFill/>
        </p:spPr>
        <p:txBody>
          <a:bodyPr wrap="none" lIns="0" tIns="91440" rIns="0" bIns="0" rtlCol="0">
            <a:spAutoFit/>
          </a:bodyPr>
          <a:lstStyle/>
          <a:p>
            <a:pPr>
              <a:lnSpc>
                <a:spcPct val="100000"/>
              </a:lnSpc>
              <a:spcBef>
                <a:spcPts val="900"/>
              </a:spcBef>
            </a:pPr>
            <a:r>
              <a:rPr lang="en-US" sz="1400" dirty="0">
                <a:solidFill>
                  <a:schemeClr val="bg1"/>
                </a:solidFill>
                <a:latin typeface="Arial" pitchFamily="34" charset="0"/>
                <a:cs typeface="Arial" pitchFamily="34" charset="0"/>
              </a:rPr>
              <a:t>28%</a:t>
            </a:r>
          </a:p>
        </p:txBody>
      </p:sp>
      <p:sp>
        <p:nvSpPr>
          <p:cNvPr id="28" name="TextBox 27"/>
          <p:cNvSpPr txBox="1"/>
          <p:nvPr/>
        </p:nvSpPr>
        <p:spPr>
          <a:xfrm>
            <a:off x="4938275" y="2623324"/>
            <a:ext cx="359073" cy="307777"/>
          </a:xfrm>
          <a:prstGeom prst="rect">
            <a:avLst/>
          </a:prstGeom>
          <a:noFill/>
        </p:spPr>
        <p:txBody>
          <a:bodyPr wrap="none" lIns="0" tIns="91440" rIns="0" bIns="0" rtlCol="0">
            <a:spAutoFit/>
          </a:bodyPr>
          <a:lstStyle/>
          <a:p>
            <a:pPr>
              <a:lnSpc>
                <a:spcPct val="100000"/>
              </a:lnSpc>
              <a:spcBef>
                <a:spcPts val="900"/>
              </a:spcBef>
            </a:pPr>
            <a:r>
              <a:rPr lang="en-US" sz="1400" dirty="0">
                <a:solidFill>
                  <a:schemeClr val="bg1"/>
                </a:solidFill>
                <a:latin typeface="Arial" pitchFamily="34" charset="0"/>
                <a:cs typeface="Arial" pitchFamily="34" charset="0"/>
              </a:rPr>
              <a:t>22%</a:t>
            </a:r>
          </a:p>
        </p:txBody>
      </p:sp>
      <p:sp>
        <p:nvSpPr>
          <p:cNvPr id="34" name="TextBox 33"/>
          <p:cNvSpPr txBox="1"/>
          <p:nvPr/>
        </p:nvSpPr>
        <p:spPr>
          <a:xfrm>
            <a:off x="5621480" y="1869221"/>
            <a:ext cx="259686" cy="307777"/>
          </a:xfrm>
          <a:prstGeom prst="rect">
            <a:avLst/>
          </a:prstGeom>
          <a:noFill/>
        </p:spPr>
        <p:txBody>
          <a:bodyPr wrap="none" lIns="0" tIns="91440" rIns="0" bIns="0" rtlCol="0">
            <a:spAutoFit/>
          </a:bodyPr>
          <a:lstStyle/>
          <a:p>
            <a:pPr>
              <a:lnSpc>
                <a:spcPct val="100000"/>
              </a:lnSpc>
              <a:spcBef>
                <a:spcPts val="900"/>
              </a:spcBef>
            </a:pPr>
            <a:r>
              <a:rPr lang="en-US" sz="1400" dirty="0">
                <a:solidFill>
                  <a:schemeClr val="bg1"/>
                </a:solidFill>
                <a:latin typeface="Arial" pitchFamily="34" charset="0"/>
                <a:cs typeface="Arial" pitchFamily="34" charset="0"/>
              </a:rPr>
              <a:t>8%</a:t>
            </a:r>
          </a:p>
        </p:txBody>
      </p:sp>
      <p:sp>
        <p:nvSpPr>
          <p:cNvPr id="35" name="TextBox 34"/>
          <p:cNvSpPr txBox="1"/>
          <p:nvPr/>
        </p:nvSpPr>
        <p:spPr>
          <a:xfrm>
            <a:off x="6013964" y="1753011"/>
            <a:ext cx="259686" cy="307777"/>
          </a:xfrm>
          <a:prstGeom prst="rect">
            <a:avLst/>
          </a:prstGeom>
          <a:noFill/>
        </p:spPr>
        <p:txBody>
          <a:bodyPr wrap="none" lIns="0" tIns="91440" rIns="0" bIns="0" rtlCol="0">
            <a:spAutoFit/>
          </a:bodyPr>
          <a:lstStyle/>
          <a:p>
            <a:pPr>
              <a:lnSpc>
                <a:spcPct val="100000"/>
              </a:lnSpc>
              <a:spcBef>
                <a:spcPts val="900"/>
              </a:spcBef>
            </a:pPr>
            <a:r>
              <a:rPr lang="en-US" sz="1400" dirty="0">
                <a:solidFill>
                  <a:schemeClr val="bg1"/>
                </a:solidFill>
                <a:latin typeface="Arial" pitchFamily="34" charset="0"/>
                <a:cs typeface="Arial" pitchFamily="34" charset="0"/>
              </a:rPr>
              <a:t>2%</a:t>
            </a:r>
          </a:p>
        </p:txBody>
      </p:sp>
    </p:spTree>
    <p:extLst>
      <p:ext uri="{BB962C8B-B14F-4D97-AF65-F5344CB8AC3E}">
        <p14:creationId xmlns:p14="http://schemas.microsoft.com/office/powerpoint/2010/main" val="417107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sz="2600" dirty="0"/>
              <a:t>Executive summary</a:t>
            </a:r>
            <a:endParaRPr lang="en-US" sz="2600" dirty="0">
              <a:solidFill>
                <a:schemeClr val="tx1"/>
              </a:solidFill>
            </a:endParaRPr>
          </a:p>
        </p:txBody>
      </p:sp>
      <p:sp>
        <p:nvSpPr>
          <p:cNvPr id="6" name="Text Placeholder 5"/>
          <p:cNvSpPr>
            <a:spLocks noGrp="1"/>
          </p:cNvSpPr>
          <p:nvPr>
            <p:ph type="body" sz="quarter" idx="10"/>
          </p:nvPr>
        </p:nvSpPr>
        <p:spPr>
          <a:xfrm>
            <a:off x="355491" y="1062990"/>
            <a:ext cx="8422749" cy="3108959"/>
          </a:xfrm>
        </p:spPr>
        <p:txBody>
          <a:bodyPr lIns="91440" anchor="t" anchorCtr="0"/>
          <a:lstStyle/>
          <a:p>
            <a:pPr marL="0" lvl="0" indent="0" fontAlgn="auto">
              <a:spcBef>
                <a:spcPts val="300"/>
              </a:spcBef>
              <a:spcAft>
                <a:spcPts val="300"/>
              </a:spcAft>
              <a:buClrTx/>
              <a:buSzTx/>
              <a:buNone/>
            </a:pPr>
            <a:r>
              <a:rPr lang="en-US" altLang="en-US" sz="1500" kern="1200" dirty="0">
                <a:solidFill>
                  <a:schemeClr val="tx1"/>
                </a:solidFill>
                <a:ea typeface="MS PGothic" pitchFamily="34" charset="-128"/>
              </a:rPr>
              <a:t>Cloud is transforming life sciences through six game-changing enablers – cost flexibility, business scalability, market adaptability, masked complexity, contextual variability and ecosystem connectivity</a:t>
            </a:r>
          </a:p>
          <a:p>
            <a:pPr marL="0" lvl="0" indent="0" fontAlgn="auto">
              <a:spcBef>
                <a:spcPts val="300"/>
              </a:spcBef>
              <a:spcAft>
                <a:spcPts val="300"/>
              </a:spcAft>
              <a:buClrTx/>
              <a:buSzTx/>
              <a:buNone/>
            </a:pPr>
            <a:endParaRPr lang="en-US" altLang="en-US" sz="200" kern="1200" dirty="0">
              <a:solidFill>
                <a:schemeClr val="tx1"/>
              </a:solidFill>
              <a:ea typeface="MS PGothic" pitchFamily="34" charset="-128"/>
            </a:endParaRPr>
          </a:p>
          <a:p>
            <a:pPr marL="0" indent="0" fontAlgn="auto">
              <a:spcBef>
                <a:spcPts val="300"/>
              </a:spcBef>
              <a:spcAft>
                <a:spcPts val="300"/>
              </a:spcAft>
              <a:buClrTx/>
              <a:buSzTx/>
              <a:buNone/>
            </a:pPr>
            <a:r>
              <a:rPr lang="en-US" altLang="en-US" sz="1500" kern="1200" dirty="0">
                <a:solidFill>
                  <a:schemeClr val="tx1"/>
                </a:solidFill>
                <a:ea typeface="MS PGothic" pitchFamily="34" charset="-128"/>
              </a:rPr>
              <a:t>In the consumer era, life sciences providers are increasingly adopting hybrid cloud to </a:t>
            </a:r>
            <a:r>
              <a:rPr lang="en-US" sz="1500" dirty="0">
                <a:solidFill>
                  <a:schemeClr val="tx1"/>
                </a:solidFill>
              </a:rPr>
              <a:t>better meet customer needs, enhance operational efficiencies, and facilitate innovation while lowering the total cost of technology ownership </a:t>
            </a:r>
            <a:endParaRPr lang="en-US" altLang="en-US" sz="1500" kern="1200" dirty="0">
              <a:solidFill>
                <a:schemeClr val="tx1"/>
              </a:solidFill>
              <a:ea typeface="MS PGothic" pitchFamily="34" charset="-128"/>
            </a:endParaRPr>
          </a:p>
          <a:p>
            <a:pPr marL="0" lvl="0" indent="0" fontAlgn="auto">
              <a:spcBef>
                <a:spcPts val="300"/>
              </a:spcBef>
              <a:spcAft>
                <a:spcPts val="300"/>
              </a:spcAft>
              <a:buClrTx/>
              <a:buSzTx/>
              <a:buNone/>
            </a:pPr>
            <a:endParaRPr lang="en-US" altLang="en-US" sz="200" kern="1200" dirty="0">
              <a:solidFill>
                <a:schemeClr val="tx1"/>
              </a:solidFill>
              <a:ea typeface="MS PGothic" pitchFamily="34" charset="-128"/>
            </a:endParaRPr>
          </a:p>
          <a:p>
            <a:pPr marL="0" lvl="0" indent="0" fontAlgn="auto">
              <a:spcBef>
                <a:spcPts val="300"/>
              </a:spcBef>
              <a:spcAft>
                <a:spcPts val="300"/>
              </a:spcAft>
              <a:buClrTx/>
              <a:buSzTx/>
              <a:buNone/>
            </a:pPr>
            <a:r>
              <a:rPr lang="en-US" altLang="en-US" sz="1500" kern="1200" dirty="0">
                <a:solidFill>
                  <a:schemeClr val="tx1"/>
                </a:solidFill>
                <a:ea typeface="MS PGothic" pitchFamily="34" charset="-128"/>
              </a:rPr>
              <a:t>Even so, many life sciences workloads are expected to remain on dedicated, on-premise servers due to challenges integrating to existing core systems, worries about interoperability across IT systems and applications, and constraints of existing legacy on-premise investments</a:t>
            </a:r>
            <a:r>
              <a:rPr lang="en-US" altLang="en-US" sz="1500" kern="1200" dirty="0">
                <a:solidFill>
                  <a:srgbClr val="FF0000"/>
                </a:solidFill>
                <a:ea typeface="MS PGothic" pitchFamily="34" charset="-128"/>
              </a:rPr>
              <a:t>  </a:t>
            </a:r>
          </a:p>
          <a:p>
            <a:pPr marL="0" lvl="0" indent="0" fontAlgn="auto">
              <a:spcBef>
                <a:spcPts val="300"/>
              </a:spcBef>
              <a:spcAft>
                <a:spcPts val="300"/>
              </a:spcAft>
              <a:buClrTx/>
              <a:buSzTx/>
              <a:buNone/>
            </a:pPr>
            <a:endParaRPr lang="en-US" altLang="en-US" sz="200" kern="1200" dirty="0">
              <a:solidFill>
                <a:schemeClr val="tx1"/>
              </a:solidFill>
              <a:ea typeface="MS PGothic" pitchFamily="34" charset="-128"/>
            </a:endParaRPr>
          </a:p>
          <a:p>
            <a:pPr marL="0" lvl="0" indent="0" fontAlgn="auto">
              <a:spcBef>
                <a:spcPts val="300"/>
              </a:spcBef>
              <a:spcAft>
                <a:spcPts val="300"/>
              </a:spcAft>
              <a:buClrTx/>
              <a:buSzTx/>
              <a:buNone/>
            </a:pPr>
            <a:r>
              <a:rPr lang="en-US" sz="1500" dirty="0">
                <a:solidFill>
                  <a:schemeClr val="tx1"/>
                </a:solidFill>
              </a:rPr>
              <a:t>Due to market pressure, it is imperative that life sciences companies determine their optimal mix of traditional IT, public and private clouds and implement an enterprise-wide hybrid cloud strategy and robust governance model that supports a dynamic ecosystem driven to deliver ongoing innovation and business transformation  </a:t>
            </a:r>
          </a:p>
          <a:p>
            <a:pPr marL="0" lvl="0" indent="0" fontAlgn="auto">
              <a:spcBef>
                <a:spcPts val="300"/>
              </a:spcBef>
              <a:spcAft>
                <a:spcPts val="300"/>
              </a:spcAft>
              <a:buClrTx/>
              <a:buSzTx/>
              <a:buNone/>
            </a:pPr>
            <a:endParaRPr lang="en-US" sz="1500" dirty="0">
              <a:solidFill>
                <a:schemeClr val="tx1"/>
              </a:solidFill>
            </a:endParaRPr>
          </a:p>
          <a:p>
            <a:pPr marL="0" lvl="0" indent="0" fontAlgn="auto">
              <a:spcBef>
                <a:spcPts val="300"/>
              </a:spcBef>
              <a:spcAft>
                <a:spcPts val="300"/>
              </a:spcAft>
              <a:buClrTx/>
              <a:buSzTx/>
              <a:buNone/>
            </a:pPr>
            <a:endParaRPr lang="en-US" altLang="en-US" sz="1500" kern="1200" dirty="0">
              <a:solidFill>
                <a:schemeClr val="tx1"/>
              </a:solidFill>
              <a:ea typeface="MS PGothic" pitchFamily="34" charset="-128"/>
            </a:endParaRPr>
          </a:p>
        </p:txBody>
      </p:sp>
    </p:spTree>
    <p:extLst>
      <p:ext uri="{BB962C8B-B14F-4D97-AF65-F5344CB8AC3E}">
        <p14:creationId xmlns:p14="http://schemas.microsoft.com/office/powerpoint/2010/main" val="1612951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chor="ctr" anchorCtr="0"/>
          <a:lstStyle/>
          <a:p>
            <a:r>
              <a:rPr lang="en-US" sz="3600" dirty="0"/>
              <a:t>Cloud is transforming the business of life sciences</a:t>
            </a:r>
          </a:p>
        </p:txBody>
      </p:sp>
    </p:spTree>
    <p:extLst>
      <p:ext uri="{BB962C8B-B14F-4D97-AF65-F5344CB8AC3E}">
        <p14:creationId xmlns:p14="http://schemas.microsoft.com/office/powerpoint/2010/main" val="366446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8"/>
          <p:cNvSpPr/>
          <p:nvPr/>
        </p:nvSpPr>
        <p:spPr>
          <a:xfrm rot="21068256">
            <a:off x="2597363" y="1809267"/>
            <a:ext cx="2497367" cy="1339946"/>
          </a:xfrm>
          <a:prstGeom prst="swooshArrow">
            <a:avLst>
              <a:gd name="adj1" fmla="val 25000"/>
              <a:gd name="adj2" fmla="val 25000"/>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a:effectLst/>
        </p:spPr>
        <p:txBody>
          <a:bodyPr/>
          <a:lstStyle/>
          <a:p>
            <a:pPr>
              <a:lnSpc>
                <a:spcPct val="90000"/>
              </a:lnSpc>
            </a:pPr>
            <a:endParaRPr lang="en-US" sz="1652" dirty="0">
              <a:solidFill>
                <a:schemeClr val="hlink"/>
              </a:solidFill>
              <a:latin typeface="Arial" pitchFamily="34" charset="0"/>
              <a:ea typeface="ＭＳ Ｐゴシック" pitchFamily="34" charset="-128"/>
            </a:endParaRPr>
          </a:p>
        </p:txBody>
      </p:sp>
      <p:sp>
        <p:nvSpPr>
          <p:cNvPr id="63" name="Title 1"/>
          <p:cNvSpPr txBox="1">
            <a:spLocks/>
          </p:cNvSpPr>
          <p:nvPr/>
        </p:nvSpPr>
        <p:spPr>
          <a:xfrm>
            <a:off x="362268" y="274574"/>
            <a:ext cx="8141653" cy="777960"/>
          </a:xfrm>
          <a:prstGeom prst="rect">
            <a:avLst/>
          </a:prstGeom>
        </p:spPr>
        <p:txBody>
          <a:bodyPr lIns="0" tIns="0" rIns="0" bIns="0"/>
          <a:lstStyle>
            <a:lvl1pPr algn="l" rtl="0" fontAlgn="base">
              <a:lnSpc>
                <a:spcPct val="90000"/>
              </a:lnSpc>
              <a:spcBef>
                <a:spcPct val="0"/>
              </a:spcBef>
              <a:spcAft>
                <a:spcPct val="0"/>
              </a:spcAft>
              <a:defRPr sz="2600">
                <a:solidFill>
                  <a:schemeClr val="tx1"/>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kern="0" dirty="0"/>
              <a:t>Cloud has become mainstream in life sciences since our “Power of Cloud” study in 2012</a:t>
            </a:r>
          </a:p>
        </p:txBody>
      </p:sp>
      <p:sp>
        <p:nvSpPr>
          <p:cNvPr id="133"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p:txBody>
      </p:sp>
      <p:grpSp>
        <p:nvGrpSpPr>
          <p:cNvPr id="178" name="Group 177"/>
          <p:cNvGrpSpPr/>
          <p:nvPr/>
        </p:nvGrpSpPr>
        <p:grpSpPr>
          <a:xfrm>
            <a:off x="362268" y="3066029"/>
            <a:ext cx="2945062" cy="1233496"/>
            <a:chOff x="250254" y="2829153"/>
            <a:chExt cx="2945062" cy="1233496"/>
          </a:xfrm>
        </p:grpSpPr>
        <p:sp>
          <p:nvSpPr>
            <p:cNvPr id="180" name="Rectangle 179"/>
            <p:cNvSpPr/>
            <p:nvPr/>
          </p:nvSpPr>
          <p:spPr>
            <a:xfrm>
              <a:off x="2034540" y="3798450"/>
              <a:ext cx="827708" cy="20835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180"/>
            <p:cNvSpPr/>
            <p:nvPr/>
          </p:nvSpPr>
          <p:spPr>
            <a:xfrm>
              <a:off x="2034540" y="3331130"/>
              <a:ext cx="292608" cy="20835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Rectangle 181"/>
            <p:cNvSpPr/>
            <p:nvPr/>
          </p:nvSpPr>
          <p:spPr>
            <a:xfrm>
              <a:off x="2034540" y="2873930"/>
              <a:ext cx="246888" cy="20835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4" name="Straight Connector 183"/>
            <p:cNvCxnSpPr/>
            <p:nvPr/>
          </p:nvCxnSpPr>
          <p:spPr>
            <a:xfrm>
              <a:off x="2034540" y="2864412"/>
              <a:ext cx="0" cy="11769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9" name="TextBox 188"/>
            <p:cNvSpPr txBox="1"/>
            <p:nvPr/>
          </p:nvSpPr>
          <p:spPr>
            <a:xfrm>
              <a:off x="250254" y="2829153"/>
              <a:ext cx="1715706" cy="293618"/>
            </a:xfrm>
            <a:prstGeom prst="rect">
              <a:avLst/>
            </a:prstGeom>
            <a:noFill/>
          </p:spPr>
          <p:txBody>
            <a:bodyPr wrap="square" lIns="0" tIns="0" rIns="0" bIns="0" rtlCol="0">
              <a:noAutofit/>
            </a:bodyPr>
            <a:lstStyle/>
            <a:p>
              <a:pPr algn="r">
                <a:spcBef>
                  <a:spcPts val="900"/>
                </a:spcBef>
              </a:pPr>
              <a:r>
                <a:rPr lang="en-US" sz="1000" dirty="0">
                  <a:solidFill>
                    <a:schemeClr val="tx2"/>
                  </a:solidFill>
                </a:rPr>
                <a:t>We have redesigned our business process due to cloud</a:t>
              </a:r>
            </a:p>
            <a:p>
              <a:pPr algn="r">
                <a:spcBef>
                  <a:spcPts val="900"/>
                </a:spcBef>
              </a:pPr>
              <a:endParaRPr lang="en-US" sz="1000" dirty="0">
                <a:solidFill>
                  <a:schemeClr val="tx2"/>
                </a:solidFill>
              </a:endParaRPr>
            </a:p>
          </p:txBody>
        </p:sp>
        <p:sp>
          <p:nvSpPr>
            <p:cNvPr id="190" name="TextBox 189"/>
            <p:cNvSpPr txBox="1"/>
            <p:nvPr/>
          </p:nvSpPr>
          <p:spPr>
            <a:xfrm>
              <a:off x="365760" y="3275289"/>
              <a:ext cx="1600200" cy="320040"/>
            </a:xfrm>
            <a:prstGeom prst="rect">
              <a:avLst/>
            </a:prstGeom>
            <a:noFill/>
          </p:spPr>
          <p:txBody>
            <a:bodyPr wrap="square" lIns="0" tIns="0" rIns="0" bIns="0" rtlCol="0">
              <a:noAutofit/>
            </a:bodyPr>
            <a:lstStyle/>
            <a:p>
              <a:pPr algn="r">
                <a:spcBef>
                  <a:spcPts val="900"/>
                </a:spcBef>
              </a:pPr>
              <a:r>
                <a:rPr lang="en-US" sz="1000" dirty="0">
                  <a:solidFill>
                    <a:schemeClr val="tx2"/>
                  </a:solidFill>
                </a:rPr>
                <a:t>We have redesigned out IT infrastructure due to cloud</a:t>
              </a:r>
            </a:p>
            <a:p>
              <a:pPr algn="r">
                <a:spcBef>
                  <a:spcPts val="900"/>
                </a:spcBef>
              </a:pPr>
              <a:endParaRPr lang="en-US" sz="1000" dirty="0">
                <a:solidFill>
                  <a:schemeClr val="tx2"/>
                </a:solidFill>
              </a:endParaRPr>
            </a:p>
          </p:txBody>
        </p:sp>
        <p:sp>
          <p:nvSpPr>
            <p:cNvPr id="191" name="TextBox 190"/>
            <p:cNvSpPr txBox="1"/>
            <p:nvPr/>
          </p:nvSpPr>
          <p:spPr>
            <a:xfrm>
              <a:off x="365760" y="3742609"/>
              <a:ext cx="1600200" cy="320040"/>
            </a:xfrm>
            <a:prstGeom prst="rect">
              <a:avLst/>
            </a:prstGeom>
            <a:noFill/>
          </p:spPr>
          <p:txBody>
            <a:bodyPr wrap="square" lIns="0" tIns="0" rIns="0" bIns="0" rtlCol="0">
              <a:noAutofit/>
            </a:bodyPr>
            <a:lstStyle/>
            <a:p>
              <a:pPr algn="r">
                <a:spcBef>
                  <a:spcPts val="900"/>
                </a:spcBef>
              </a:pPr>
              <a:r>
                <a:rPr lang="en-US" sz="1000" dirty="0">
                  <a:solidFill>
                    <a:schemeClr val="tx2"/>
                  </a:solidFill>
                </a:rPr>
                <a:t>We have adopted or plan to adopt cloud</a:t>
              </a:r>
            </a:p>
          </p:txBody>
        </p:sp>
        <p:sp>
          <p:nvSpPr>
            <p:cNvPr id="192" name="TextBox 191"/>
            <p:cNvSpPr txBox="1"/>
            <p:nvPr/>
          </p:nvSpPr>
          <p:spPr>
            <a:xfrm>
              <a:off x="2861560" y="3829533"/>
              <a:ext cx="333756" cy="146194"/>
            </a:xfrm>
            <a:prstGeom prst="rect">
              <a:avLst/>
            </a:prstGeom>
            <a:noFill/>
          </p:spPr>
          <p:txBody>
            <a:bodyPr wrap="none" lIns="0" tIns="0" rIns="0" bIns="0" rtlCol="0">
              <a:normAutofit/>
            </a:bodyPr>
            <a:lstStyle/>
            <a:p>
              <a:pPr algn="ctr">
                <a:spcBef>
                  <a:spcPts val="900"/>
                </a:spcBef>
              </a:pPr>
              <a:r>
                <a:rPr lang="en-US" sz="1050" b="1" dirty="0">
                  <a:solidFill>
                    <a:schemeClr val="bg1">
                      <a:lumMod val="50000"/>
                    </a:schemeClr>
                  </a:solidFill>
                </a:rPr>
                <a:t>21%</a:t>
              </a:r>
            </a:p>
          </p:txBody>
        </p:sp>
        <p:sp>
          <p:nvSpPr>
            <p:cNvPr id="193" name="TextBox 192"/>
            <p:cNvSpPr txBox="1"/>
            <p:nvPr/>
          </p:nvSpPr>
          <p:spPr>
            <a:xfrm>
              <a:off x="2327148" y="3362212"/>
              <a:ext cx="333756" cy="146194"/>
            </a:xfrm>
            <a:prstGeom prst="rect">
              <a:avLst/>
            </a:prstGeom>
            <a:noFill/>
          </p:spPr>
          <p:txBody>
            <a:bodyPr wrap="none" lIns="0" tIns="0" rIns="0" bIns="0" rtlCol="0">
              <a:normAutofit/>
            </a:bodyPr>
            <a:lstStyle/>
            <a:p>
              <a:pPr algn="ctr">
                <a:spcBef>
                  <a:spcPts val="900"/>
                </a:spcBef>
              </a:pPr>
              <a:r>
                <a:rPr lang="en-US" sz="1050" b="1" dirty="0">
                  <a:solidFill>
                    <a:schemeClr val="bg1">
                      <a:lumMod val="50000"/>
                    </a:schemeClr>
                  </a:solidFill>
                </a:rPr>
                <a:t>7%</a:t>
              </a:r>
            </a:p>
          </p:txBody>
        </p:sp>
        <p:sp>
          <p:nvSpPr>
            <p:cNvPr id="194" name="TextBox 193"/>
            <p:cNvSpPr txBox="1"/>
            <p:nvPr/>
          </p:nvSpPr>
          <p:spPr>
            <a:xfrm>
              <a:off x="2281428" y="2905012"/>
              <a:ext cx="333756" cy="146194"/>
            </a:xfrm>
            <a:prstGeom prst="rect">
              <a:avLst/>
            </a:prstGeom>
            <a:noFill/>
          </p:spPr>
          <p:txBody>
            <a:bodyPr wrap="none" lIns="0" tIns="0" rIns="0" bIns="0" rtlCol="0">
              <a:normAutofit/>
            </a:bodyPr>
            <a:lstStyle/>
            <a:p>
              <a:pPr algn="ctr">
                <a:spcBef>
                  <a:spcPts val="900"/>
                </a:spcBef>
              </a:pPr>
              <a:r>
                <a:rPr lang="en-US" sz="1050" b="1" dirty="0">
                  <a:solidFill>
                    <a:schemeClr val="bg1">
                      <a:lumMod val="50000"/>
                    </a:schemeClr>
                  </a:solidFill>
                </a:rPr>
                <a:t>6%</a:t>
              </a:r>
            </a:p>
          </p:txBody>
        </p:sp>
      </p:grpSp>
      <p:sp>
        <p:nvSpPr>
          <p:cNvPr id="65" name="TextBox 64"/>
          <p:cNvSpPr txBox="1"/>
          <p:nvPr/>
        </p:nvSpPr>
        <p:spPr>
          <a:xfrm>
            <a:off x="477774" y="1878746"/>
            <a:ext cx="2916806" cy="584775"/>
          </a:xfrm>
          <a:prstGeom prst="rect">
            <a:avLst/>
          </a:prstGeom>
          <a:noFill/>
        </p:spPr>
        <p:txBody>
          <a:bodyPr wrap="square" lIns="0" tIns="91440" rIns="0" bIns="0" rtlCol="0">
            <a:spAutoFit/>
          </a:bodyPr>
          <a:lstStyle/>
          <a:p>
            <a:pPr algn="ctr">
              <a:lnSpc>
                <a:spcPct val="100000"/>
              </a:lnSpc>
              <a:spcBef>
                <a:spcPts val="900"/>
              </a:spcBef>
            </a:pPr>
            <a:r>
              <a:rPr lang="en-US" sz="1200" i="1" dirty="0">
                <a:solidFill>
                  <a:schemeClr val="tx1"/>
                </a:solidFill>
                <a:latin typeface="Arial" pitchFamily="34" charset="0"/>
                <a:cs typeface="Arial" pitchFamily="34" charset="0"/>
              </a:rPr>
              <a:t>In 2012, only </a:t>
            </a:r>
            <a:r>
              <a:rPr lang="en-US" b="1" i="1" dirty="0">
                <a:solidFill>
                  <a:schemeClr val="bg1">
                    <a:lumMod val="65000"/>
                  </a:schemeClr>
                </a:solidFill>
                <a:latin typeface="Arial" pitchFamily="34" charset="0"/>
                <a:cs typeface="Arial" pitchFamily="34" charset="0"/>
              </a:rPr>
              <a:t>34</a:t>
            </a:r>
            <a:r>
              <a:rPr lang="en-US" sz="1400" b="1" i="1" dirty="0">
                <a:solidFill>
                  <a:schemeClr val="bg1">
                    <a:lumMod val="65000"/>
                  </a:schemeClr>
                </a:solidFill>
                <a:latin typeface="Arial" pitchFamily="34" charset="0"/>
                <a:cs typeface="Arial" pitchFamily="34" charset="0"/>
              </a:rPr>
              <a:t>%</a:t>
            </a:r>
            <a:r>
              <a:rPr lang="en-US" sz="1200" i="1" dirty="0">
                <a:solidFill>
                  <a:schemeClr val="tx1"/>
                </a:solidFill>
                <a:latin typeface="Arial" pitchFamily="34" charset="0"/>
                <a:cs typeface="Arial" pitchFamily="34" charset="0"/>
              </a:rPr>
              <a:t> said </a:t>
            </a:r>
            <a:r>
              <a:rPr lang="en-US" sz="1200" i="1" dirty="0">
                <a:solidFill>
                  <a:schemeClr val="tx1">
                    <a:lumMod val="90000"/>
                    <a:lumOff val="10000"/>
                  </a:schemeClr>
                </a:solidFill>
                <a:latin typeface="Arial" pitchFamily="34" charset="0"/>
                <a:cs typeface="Arial" pitchFamily="34" charset="0"/>
              </a:rPr>
              <a:t>they had adopted or had committed to adopting cloud</a:t>
            </a:r>
            <a:r>
              <a:rPr lang="en-US" sz="1200" i="1" baseline="30000" dirty="0">
                <a:solidFill>
                  <a:schemeClr val="tx1">
                    <a:lumMod val="90000"/>
                    <a:lumOff val="10000"/>
                  </a:schemeClr>
                </a:solidFill>
                <a:latin typeface="Arial" pitchFamily="34" charset="0"/>
                <a:cs typeface="Arial" pitchFamily="34" charset="0"/>
              </a:rPr>
              <a:t>1</a:t>
            </a:r>
          </a:p>
        </p:txBody>
      </p:sp>
      <p:sp>
        <p:nvSpPr>
          <p:cNvPr id="72" name="TextBox 2"/>
          <p:cNvSpPr txBox="1">
            <a:spLocks noChangeArrowheads="1"/>
          </p:cNvSpPr>
          <p:nvPr/>
        </p:nvSpPr>
        <p:spPr bwMode="auto">
          <a:xfrm>
            <a:off x="91440" y="2775129"/>
            <a:ext cx="3657600" cy="19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100" dirty="0">
                <a:solidFill>
                  <a:schemeClr val="tx2"/>
                </a:solidFill>
              </a:rPr>
              <a:t>Level of cloud </a:t>
            </a:r>
            <a:r>
              <a:rPr lang="en-US" sz="1100" dirty="0">
                <a:solidFill>
                  <a:schemeClr val="bg1">
                    <a:lumMod val="50000"/>
                  </a:schemeClr>
                </a:solidFill>
              </a:rPr>
              <a:t>adoption across all industries</a:t>
            </a:r>
          </a:p>
        </p:txBody>
      </p:sp>
      <p:sp>
        <p:nvSpPr>
          <p:cNvPr id="76" name="TextBox 75"/>
          <p:cNvSpPr txBox="1"/>
          <p:nvPr/>
        </p:nvSpPr>
        <p:spPr>
          <a:xfrm>
            <a:off x="4846320" y="1245870"/>
            <a:ext cx="3977640" cy="584775"/>
          </a:xfrm>
          <a:prstGeom prst="rect">
            <a:avLst/>
          </a:prstGeom>
          <a:noFill/>
        </p:spPr>
        <p:txBody>
          <a:bodyPr wrap="square" lIns="0" tIns="91440" rIns="0" bIns="0" rtlCol="0">
            <a:spAutoFit/>
          </a:bodyPr>
          <a:lstStyle/>
          <a:p>
            <a:pPr algn="ctr">
              <a:lnSpc>
                <a:spcPct val="100000"/>
              </a:lnSpc>
              <a:spcBef>
                <a:spcPts val="900"/>
              </a:spcBef>
            </a:pPr>
            <a:r>
              <a:rPr lang="en-US" sz="1400" i="1" dirty="0">
                <a:solidFill>
                  <a:schemeClr val="tx1"/>
                </a:solidFill>
                <a:latin typeface="Arial" pitchFamily="34" charset="0"/>
                <a:cs typeface="Arial" pitchFamily="34" charset="0"/>
              </a:rPr>
              <a:t>Today, </a:t>
            </a:r>
            <a:r>
              <a:rPr lang="en-US" sz="1800" b="1" i="1" dirty="0">
                <a:solidFill>
                  <a:srgbClr val="248EC9"/>
                </a:solidFill>
                <a:latin typeface="Arial" pitchFamily="34" charset="0"/>
                <a:cs typeface="Arial" pitchFamily="34" charset="0"/>
              </a:rPr>
              <a:t>76</a:t>
            </a:r>
            <a:r>
              <a:rPr lang="en-US" sz="1400" b="1" i="1" dirty="0">
                <a:solidFill>
                  <a:srgbClr val="248EC9"/>
                </a:solidFill>
                <a:latin typeface="Arial" pitchFamily="34" charset="0"/>
                <a:cs typeface="Arial" pitchFamily="34" charset="0"/>
              </a:rPr>
              <a:t>%</a:t>
            </a:r>
            <a:r>
              <a:rPr lang="en-US" sz="1400" i="1" dirty="0">
                <a:solidFill>
                  <a:schemeClr val="tx1"/>
                </a:solidFill>
                <a:latin typeface="Arial" pitchFamily="34" charset="0"/>
                <a:cs typeface="Arial" pitchFamily="34" charset="0"/>
              </a:rPr>
              <a:t> of life sciences companies say cloud initiatives are coordinated or fully integrated </a:t>
            </a:r>
            <a:endParaRPr lang="en-US" sz="1400" i="1" baseline="20000" dirty="0">
              <a:solidFill>
                <a:schemeClr val="tx1"/>
              </a:solidFill>
              <a:latin typeface="Arial" pitchFamily="34" charset="0"/>
              <a:cs typeface="Arial" pitchFamily="34" charset="0"/>
            </a:endParaRPr>
          </a:p>
        </p:txBody>
      </p:sp>
      <p:sp>
        <p:nvSpPr>
          <p:cNvPr id="129" name="TextBox 2"/>
          <p:cNvSpPr txBox="1">
            <a:spLocks noChangeArrowheads="1"/>
          </p:cNvSpPr>
          <p:nvPr/>
        </p:nvSpPr>
        <p:spPr bwMode="auto">
          <a:xfrm>
            <a:off x="5093922" y="2127792"/>
            <a:ext cx="3383279" cy="378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200" dirty="0">
                <a:solidFill>
                  <a:schemeClr val="tx2"/>
                </a:solidFill>
              </a:rPr>
              <a:t>How enterprise cloud initiatives are </a:t>
            </a:r>
            <a:r>
              <a:rPr lang="en-US" sz="1200" dirty="0">
                <a:solidFill>
                  <a:schemeClr val="bg1">
                    <a:lumMod val="50000"/>
                  </a:schemeClr>
                </a:solidFill>
              </a:rPr>
              <a:t>viewed within life sciences organizations</a:t>
            </a:r>
            <a:r>
              <a:rPr lang="en-US" sz="1200" i="1" baseline="30000" dirty="0">
                <a:solidFill>
                  <a:schemeClr val="bg1">
                    <a:lumMod val="50000"/>
                  </a:schemeClr>
                </a:solidFill>
                <a:cs typeface="Arial" pitchFamily="34" charset="0"/>
              </a:rPr>
              <a:t>2</a:t>
            </a:r>
          </a:p>
        </p:txBody>
      </p:sp>
      <p:graphicFrame>
        <p:nvGraphicFramePr>
          <p:cNvPr id="22" name="Chart 21">
            <a:extLst>
              <a:ext uri="{FF2B5EF4-FFF2-40B4-BE49-F238E27FC236}">
                <a16:creationId xmlns:a16="http://schemas.microsoft.com/office/drawing/2014/main" id="{450446BB-CC6A-4225-BAAB-A25439D99780}"/>
              </a:ext>
            </a:extLst>
          </p:cNvPr>
          <p:cNvGraphicFramePr/>
          <p:nvPr>
            <p:extLst>
              <p:ext uri="{D42A27DB-BD31-4B8C-83A1-F6EECF244321}">
                <p14:modId xmlns:p14="http://schemas.microsoft.com/office/powerpoint/2010/main" val="4037706114"/>
              </p:ext>
            </p:extLst>
          </p:nvPr>
        </p:nvGraphicFramePr>
        <p:xfrm>
          <a:off x="4576059" y="2027861"/>
          <a:ext cx="4386527" cy="21230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83015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4994430" y="1357305"/>
            <a:ext cx="3419549" cy="3060384"/>
          </a:xfrm>
          <a:prstGeom prst="rect">
            <a:avLst/>
          </a:prstGeom>
          <a:solidFill>
            <a:srgbClr val="FFFFFF">
              <a:alpha val="80000"/>
            </a:srgbClr>
          </a:solidFill>
          <a:ln w="25400" cap="flat" cmpd="sng" algn="ctr">
            <a:noFill/>
            <a:prstDash val="solid"/>
          </a:ln>
          <a:effectLst/>
        </p:spPr>
        <p:txBody>
          <a:bodyPr anchor="ctr"/>
          <a:lstStyle/>
          <a:p>
            <a:pPr algn="ctr" eaLnBrk="0" fontAlgn="auto" hangingPunct="0">
              <a:lnSpc>
                <a:spcPct val="100000"/>
              </a:lnSpc>
              <a:spcBef>
                <a:spcPts val="0"/>
              </a:spcBef>
              <a:spcAft>
                <a:spcPts val="0"/>
              </a:spcAft>
              <a:defRPr/>
            </a:pPr>
            <a:endParaRPr lang="en-US" sz="1800" kern="0" dirty="0">
              <a:solidFill>
                <a:prstClr val="white"/>
              </a:solidFill>
              <a:latin typeface="Arial"/>
            </a:endParaRPr>
          </a:p>
        </p:txBody>
      </p:sp>
      <p:sp>
        <p:nvSpPr>
          <p:cNvPr id="2" name="TextBox 1"/>
          <p:cNvSpPr txBox="1"/>
          <p:nvPr/>
        </p:nvSpPr>
        <p:spPr>
          <a:xfrm>
            <a:off x="7696205" y="3019282"/>
            <a:ext cx="579115" cy="646331"/>
          </a:xfrm>
          <a:prstGeom prst="rect">
            <a:avLst/>
          </a:prstGeom>
          <a:noFill/>
        </p:spPr>
        <p:txBody>
          <a:bodyPr wrap="square" lIns="0" tIns="91440" rIns="0" bIns="0" rtlCol="0">
            <a:spAutoFit/>
          </a:bodyPr>
          <a:lstStyle/>
          <a:p>
            <a:pPr>
              <a:lnSpc>
                <a:spcPct val="100000"/>
              </a:lnSpc>
              <a:spcBef>
                <a:spcPts val="900"/>
              </a:spcBef>
            </a:pPr>
            <a:r>
              <a:rPr lang="en-US" sz="3600" dirty="0">
                <a:solidFill>
                  <a:srgbClr val="ACCBF9"/>
                </a:solidFill>
                <a:latin typeface="Arial" pitchFamily="34" charset="0"/>
                <a:cs typeface="Arial" pitchFamily="34" charset="0"/>
              </a:rPr>
              <a:t>%</a:t>
            </a:r>
            <a:endParaRPr lang="en-US" sz="1400" dirty="0">
              <a:solidFill>
                <a:srgbClr val="ACCBF9"/>
              </a:solidFill>
              <a:latin typeface="Arial" pitchFamily="34" charset="0"/>
              <a:cs typeface="Arial" pitchFamily="34" charset="0"/>
            </a:endParaRPr>
          </a:p>
        </p:txBody>
      </p:sp>
      <p:sp>
        <p:nvSpPr>
          <p:cNvPr id="59" name="Rectangle 44"/>
          <p:cNvSpPr>
            <a:spLocks noChangeArrowheads="1"/>
          </p:cNvSpPr>
          <p:nvPr/>
        </p:nvSpPr>
        <p:spPr bwMode="auto">
          <a:xfrm>
            <a:off x="5120640" y="2999473"/>
            <a:ext cx="3654037" cy="1629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altLang="en-US" sz="11100" b="1" dirty="0">
                <a:solidFill>
                  <a:srgbClr val="ACCBF9"/>
                </a:solidFill>
                <a:ea typeface="ＭＳ Ｐゴシック" panose="020B0600070205080204" pitchFamily="34" charset="-128"/>
              </a:rPr>
              <a:t>73</a:t>
            </a:r>
            <a:endParaRPr lang="en-US" altLang="en-US" sz="2400" baseline="30000" dirty="0">
              <a:solidFill>
                <a:srgbClr val="ACCBF9"/>
              </a:solidFill>
              <a:ea typeface="ＭＳ Ｐゴシック" panose="020B0600070205080204" pitchFamily="34" charset="-128"/>
            </a:endParaRPr>
          </a:p>
        </p:txBody>
      </p:sp>
      <p:sp>
        <p:nvSpPr>
          <p:cNvPr id="63" name="Title 1"/>
          <p:cNvSpPr txBox="1">
            <a:spLocks/>
          </p:cNvSpPr>
          <p:nvPr/>
        </p:nvSpPr>
        <p:spPr>
          <a:xfrm>
            <a:off x="362267" y="274320"/>
            <a:ext cx="8598853" cy="777240"/>
          </a:xfrm>
          <a:prstGeom prst="rect">
            <a:avLst/>
          </a:prstGeom>
        </p:spPr>
        <p:txBody>
          <a:bodyPr lIns="0" tIns="0" rIns="0" bIns="0"/>
          <a:lstStyle>
            <a:lvl1pPr algn="l" rtl="0" fontAlgn="base">
              <a:lnSpc>
                <a:spcPct val="90000"/>
              </a:lnSpc>
              <a:spcBef>
                <a:spcPct val="0"/>
              </a:spcBef>
              <a:spcAft>
                <a:spcPct val="0"/>
              </a:spcAft>
              <a:defRPr sz="2600">
                <a:solidFill>
                  <a:schemeClr val="tx1"/>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kern="0" dirty="0"/>
              <a:t>Healthcare and Life Sciences are projected to account for $31 billion of cloud activity by 2019</a:t>
            </a:r>
          </a:p>
        </p:txBody>
      </p:sp>
      <p:graphicFrame>
        <p:nvGraphicFramePr>
          <p:cNvPr id="65" name="Chart 36"/>
          <p:cNvGraphicFramePr>
            <a:graphicFrameLocks noChangeAspect="1"/>
          </p:cNvGraphicFramePr>
          <p:nvPr>
            <p:extLst>
              <p:ext uri="{D42A27DB-BD31-4B8C-83A1-F6EECF244321}">
                <p14:modId xmlns:p14="http://schemas.microsoft.com/office/powerpoint/2010/main" val="4265852926"/>
              </p:ext>
            </p:extLst>
          </p:nvPr>
        </p:nvGraphicFramePr>
        <p:xfrm>
          <a:off x="-200021" y="1815129"/>
          <a:ext cx="3737601" cy="2717265"/>
        </p:xfrm>
        <a:graphic>
          <a:graphicData uri="http://schemas.openxmlformats.org/drawingml/2006/chart">
            <c:chart xmlns:c="http://schemas.openxmlformats.org/drawingml/2006/chart" xmlns:r="http://schemas.openxmlformats.org/officeDocument/2006/relationships" r:id="rId3"/>
          </a:graphicData>
        </a:graphic>
      </p:graphicFrame>
      <p:sp>
        <p:nvSpPr>
          <p:cNvPr id="66" name="TextBox 2"/>
          <p:cNvSpPr txBox="1">
            <a:spLocks noChangeArrowheads="1"/>
          </p:cNvSpPr>
          <p:nvPr/>
        </p:nvSpPr>
        <p:spPr bwMode="auto">
          <a:xfrm>
            <a:off x="319368" y="1520227"/>
            <a:ext cx="3034342"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400" dirty="0"/>
              <a:t>Market forecast 2019</a:t>
            </a:r>
            <a:r>
              <a:rPr lang="en-US" sz="1400" baseline="30000" dirty="0"/>
              <a:t>1</a:t>
            </a:r>
            <a:r>
              <a:rPr lang="en-US" sz="1400" dirty="0"/>
              <a:t> </a:t>
            </a:r>
          </a:p>
        </p:txBody>
      </p:sp>
      <p:sp>
        <p:nvSpPr>
          <p:cNvPr id="67" name="TextBox 66"/>
          <p:cNvSpPr txBox="1"/>
          <p:nvPr/>
        </p:nvSpPr>
        <p:spPr>
          <a:xfrm>
            <a:off x="1031585" y="2754530"/>
            <a:ext cx="1385936" cy="77970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Arial"/>
                <a:cs typeface="Arial" pitchFamily="34" charset="0"/>
              </a:rPr>
              <a:t>$620B</a:t>
            </a:r>
            <a:endParaRPr kumimoji="0" lang="en-US" sz="2400" b="0" i="0" u="none" strike="noStrike" kern="0" cap="none" spc="0" normalizeH="0" baseline="0" noProof="0" dirty="0">
              <a:ln>
                <a:noFill/>
              </a:ln>
              <a:effectLst/>
              <a:uLnTx/>
              <a:uFillTx/>
              <a:latin typeface="Arial"/>
              <a:cs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30000" noProof="0" dirty="0">
              <a:ln>
                <a:noFill/>
              </a:ln>
              <a:effectLst/>
              <a:uLnTx/>
              <a:uFillTx/>
              <a:cs typeface="Arial" pitchFamily="34" charset="0"/>
            </a:endParaRPr>
          </a:p>
        </p:txBody>
      </p:sp>
      <p:sp>
        <p:nvSpPr>
          <p:cNvPr id="68" name="Oval 67"/>
          <p:cNvSpPr/>
          <p:nvPr/>
        </p:nvSpPr>
        <p:spPr>
          <a:xfrm>
            <a:off x="963109" y="2230707"/>
            <a:ext cx="1737360" cy="1579418"/>
          </a:xfrm>
          <a:prstGeom prst="ellipse">
            <a:avLst/>
          </a:prstGeom>
          <a:noFill/>
          <a:ln w="25400" cap="flat" cmpd="sng" algn="ctr">
            <a:noFill/>
            <a:prstDash val="solid"/>
          </a:ln>
          <a:effectLst/>
        </p:spPr>
        <p:txBody>
          <a:bodyPr lIns="0" tIns="548640" rIns="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a:ea typeface="+mn-ea"/>
                <a:cs typeface="+mn-cs"/>
              </a:rPr>
              <a:t>cloud market</a:t>
            </a:r>
          </a:p>
        </p:txBody>
      </p:sp>
      <p:grpSp>
        <p:nvGrpSpPr>
          <p:cNvPr id="69" name="Group 68"/>
          <p:cNvGrpSpPr/>
          <p:nvPr/>
        </p:nvGrpSpPr>
        <p:grpSpPr>
          <a:xfrm>
            <a:off x="3103846" y="1633709"/>
            <a:ext cx="2531937" cy="2851550"/>
            <a:chOff x="2968841" y="1590894"/>
            <a:chExt cx="2306232" cy="2851550"/>
          </a:xfrm>
        </p:grpSpPr>
        <p:sp>
          <p:nvSpPr>
            <p:cNvPr id="70" name="Rectangle 69"/>
            <p:cNvSpPr/>
            <p:nvPr/>
          </p:nvSpPr>
          <p:spPr>
            <a:xfrm>
              <a:off x="2974389" y="3886521"/>
              <a:ext cx="91440" cy="91600"/>
            </a:xfrm>
            <a:prstGeom prst="rect">
              <a:avLst/>
            </a:prstGeom>
            <a:solidFill>
              <a:srgbClr val="FFCF0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grpSp>
          <p:nvGrpSpPr>
            <p:cNvPr id="71" name="Group 70"/>
            <p:cNvGrpSpPr/>
            <p:nvPr/>
          </p:nvGrpSpPr>
          <p:grpSpPr>
            <a:xfrm>
              <a:off x="2968841" y="1590894"/>
              <a:ext cx="2306232" cy="2851550"/>
              <a:chOff x="2968841" y="1590894"/>
              <a:chExt cx="2306232" cy="2851550"/>
            </a:xfrm>
          </p:grpSpPr>
          <p:grpSp>
            <p:nvGrpSpPr>
              <p:cNvPr id="72" name="Group 71"/>
              <p:cNvGrpSpPr/>
              <p:nvPr/>
            </p:nvGrpSpPr>
            <p:grpSpPr>
              <a:xfrm>
                <a:off x="2968841" y="1590894"/>
                <a:ext cx="2306232" cy="2851550"/>
                <a:chOff x="5201711" y="1429905"/>
                <a:chExt cx="2306232" cy="2851550"/>
              </a:xfrm>
            </p:grpSpPr>
            <p:sp>
              <p:nvSpPr>
                <p:cNvPr id="75" name="Rectangle 74"/>
                <p:cNvSpPr/>
                <p:nvPr/>
              </p:nvSpPr>
              <p:spPr>
                <a:xfrm>
                  <a:off x="5206368" y="3029720"/>
                  <a:ext cx="91440" cy="91600"/>
                </a:xfrm>
                <a:prstGeom prst="rect">
                  <a:avLst/>
                </a:prstGeom>
                <a:solidFill>
                  <a:srgbClr val="FEE14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76" name="Rectangle 75"/>
                <p:cNvSpPr/>
                <p:nvPr/>
              </p:nvSpPr>
              <p:spPr>
                <a:xfrm>
                  <a:off x="5206370" y="1797341"/>
                  <a:ext cx="91440" cy="91600"/>
                </a:xfrm>
                <a:prstGeom prst="rect">
                  <a:avLst/>
                </a:prstGeom>
                <a:solidFill>
                  <a:srgbClr val="018A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77" name="Rectangle 76"/>
                <p:cNvSpPr/>
                <p:nvPr/>
              </p:nvSpPr>
              <p:spPr>
                <a:xfrm>
                  <a:off x="5206370" y="1637190"/>
                  <a:ext cx="91440" cy="91600"/>
                </a:xfrm>
                <a:prstGeom prst="rect">
                  <a:avLst/>
                </a:prstGeom>
                <a:solidFill>
                  <a:srgbClr val="0064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78" name="Rectangle 77"/>
                <p:cNvSpPr/>
                <p:nvPr/>
              </p:nvSpPr>
              <p:spPr>
                <a:xfrm>
                  <a:off x="5206368" y="2843615"/>
                  <a:ext cx="91440" cy="91600"/>
                </a:xfrm>
                <a:prstGeom prst="rect">
                  <a:avLst/>
                </a:prstGeom>
                <a:solidFill>
                  <a:srgbClr val="BFD6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79" name="Rectangle 78"/>
                <p:cNvSpPr/>
                <p:nvPr/>
              </p:nvSpPr>
              <p:spPr>
                <a:xfrm>
                  <a:off x="5206369" y="2683693"/>
                  <a:ext cx="91440" cy="91600"/>
                </a:xfrm>
                <a:prstGeom prst="rect">
                  <a:avLst/>
                </a:prstGeom>
                <a:solidFill>
                  <a:srgbClr val="8CC64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80" name="Rectangle 79"/>
                <p:cNvSpPr/>
                <p:nvPr/>
              </p:nvSpPr>
              <p:spPr>
                <a:xfrm>
                  <a:off x="5206369" y="2504054"/>
                  <a:ext cx="91440" cy="91600"/>
                </a:xfrm>
                <a:prstGeom prst="rect">
                  <a:avLst/>
                </a:prstGeom>
                <a:solidFill>
                  <a:srgbClr val="35A34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81" name="Rectangle 80"/>
                <p:cNvSpPr/>
                <p:nvPr/>
              </p:nvSpPr>
              <p:spPr>
                <a:xfrm>
                  <a:off x="5206370" y="1968674"/>
                  <a:ext cx="91440" cy="91600"/>
                </a:xfrm>
                <a:prstGeom prst="rect">
                  <a:avLst/>
                </a:prstGeom>
                <a:solidFill>
                  <a:srgbClr val="23B0C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82" name="Rectangle 81"/>
                <p:cNvSpPr/>
                <p:nvPr/>
              </p:nvSpPr>
              <p:spPr>
                <a:xfrm>
                  <a:off x="5206370" y="2156270"/>
                  <a:ext cx="91440" cy="91600"/>
                </a:xfrm>
                <a:prstGeom prst="rect">
                  <a:avLst/>
                </a:prstGeom>
                <a:solidFill>
                  <a:srgbClr val="00A6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83" name="Rectangle 82"/>
                <p:cNvSpPr/>
                <p:nvPr/>
              </p:nvSpPr>
              <p:spPr>
                <a:xfrm>
                  <a:off x="5206370" y="2322280"/>
                  <a:ext cx="91440" cy="91600"/>
                </a:xfrm>
                <a:prstGeom prst="rect">
                  <a:avLst/>
                </a:prstGeom>
                <a:solidFill>
                  <a:srgbClr val="008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84" name="Rectangle 250"/>
                <p:cNvSpPr>
                  <a:spLocks noChangeAspect="1" noChangeArrowheads="1"/>
                </p:cNvSpPr>
                <p:nvPr/>
              </p:nvSpPr>
              <p:spPr bwMode="auto">
                <a:xfrm rot="10800000" flipH="1">
                  <a:off x="5206370" y="1446815"/>
                  <a:ext cx="91440" cy="93726"/>
                </a:xfrm>
                <a:prstGeom prst="rect">
                  <a:avLst/>
                </a:prstGeom>
                <a:solidFill>
                  <a:srgbClr val="003E69"/>
                </a:solidFill>
                <a:ln>
                  <a:noFill/>
                </a:ln>
                <a:effectLst/>
                <a:extLst/>
              </p:spPr>
              <p:txBody>
                <a:bodyPr wrap="none" anchor="ctr"/>
                <a:lstStyle/>
                <a:p>
                  <a:pPr>
                    <a:defRPr/>
                  </a:pPr>
                  <a:endParaRPr lang="en-US">
                    <a:latin typeface="Arial" charset="0"/>
                    <a:ea typeface="MS PGothic" charset="0"/>
                    <a:cs typeface="MS PGothic" charset="0"/>
                  </a:endParaRPr>
                </a:p>
              </p:txBody>
            </p:sp>
            <p:sp>
              <p:nvSpPr>
                <p:cNvPr id="86" name="Rectangle 85"/>
                <p:cNvSpPr/>
                <p:nvPr/>
              </p:nvSpPr>
              <p:spPr>
                <a:xfrm>
                  <a:off x="5201712" y="3206544"/>
                  <a:ext cx="91440" cy="91600"/>
                </a:xfrm>
                <a:prstGeom prst="rect">
                  <a:avLst/>
                </a:prstGeom>
                <a:solidFill>
                  <a:srgbClr val="17AF4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87" name="Rectangle 86"/>
                <p:cNvSpPr/>
                <p:nvPr/>
              </p:nvSpPr>
              <p:spPr>
                <a:xfrm>
                  <a:off x="5201711" y="3379516"/>
                  <a:ext cx="91440" cy="91600"/>
                </a:xfrm>
                <a:prstGeom prst="rect">
                  <a:avLst/>
                </a:prstGeom>
                <a:solidFill>
                  <a:srgbClr val="8CC63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88" name="Rectangle 87"/>
                <p:cNvSpPr/>
                <p:nvPr/>
              </p:nvSpPr>
              <p:spPr>
                <a:xfrm>
                  <a:off x="5212000" y="3547607"/>
                  <a:ext cx="91440" cy="91600"/>
                </a:xfrm>
                <a:prstGeom prst="rect">
                  <a:avLst/>
                </a:prstGeom>
                <a:solidFill>
                  <a:srgbClr val="FCE5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85" name="Rectangle 689"/>
                <p:cNvSpPr>
                  <a:spLocks noChangeArrowheads="1"/>
                </p:cNvSpPr>
                <p:nvPr/>
              </p:nvSpPr>
              <p:spPr bwMode="auto">
                <a:xfrm>
                  <a:off x="5306715" y="1429905"/>
                  <a:ext cx="2201228" cy="2851550"/>
                </a:xfrm>
                <a:prstGeom prst="rect">
                  <a:avLst/>
                </a:prstGeom>
                <a:noFill/>
                <a:ln>
                  <a:noFill/>
                </a:ln>
              </p:spPr>
              <p:txBody>
                <a:bodyPr wrap="square" tIns="0">
                  <a:spAutoFit/>
                </a:bodyPr>
                <a:lstStyle/>
                <a:p>
                  <a:pPr>
                    <a:spcBef>
                      <a:spcPts val="400"/>
                    </a:spcBef>
                  </a:pPr>
                  <a:r>
                    <a:rPr lang="en-US" altLang="en-US" sz="900" dirty="0">
                      <a:latin typeface="Arial" charset="0"/>
                      <a:ea typeface="Arial" charset="0"/>
                      <a:cs typeface="Arial" charset="0"/>
                    </a:rPr>
                    <a:t>Banking</a:t>
                  </a:r>
                  <a:r>
                    <a:rPr lang="en-US" sz="900" dirty="0">
                      <a:latin typeface="Arial" charset="0"/>
                      <a:ea typeface="Arial" charset="0"/>
                      <a:cs typeface="Arial" charset="0"/>
                    </a:rPr>
                    <a:t> </a:t>
                  </a:r>
                  <a:endParaRPr lang="en-US" altLang="en-US" sz="900" baseline="30000" dirty="0">
                    <a:latin typeface="Arial" charset="0"/>
                    <a:ea typeface="Arial" charset="0"/>
                    <a:cs typeface="Arial" charset="0"/>
                  </a:endParaRPr>
                </a:p>
                <a:p>
                  <a:pPr>
                    <a:spcBef>
                      <a:spcPts val="400"/>
                    </a:spcBef>
                  </a:pPr>
                  <a:r>
                    <a:rPr lang="en-US" sz="900" dirty="0">
                      <a:latin typeface="Arial" charset="0"/>
                      <a:ea typeface="Arial" charset="0"/>
                      <a:cs typeface="Arial" charset="0"/>
                    </a:rPr>
                    <a:t>Telecom </a:t>
                  </a:r>
                  <a:endParaRPr lang="en-US" altLang="en-US" sz="900" baseline="30000" dirty="0">
                    <a:latin typeface="Arial" charset="0"/>
                    <a:ea typeface="Arial" charset="0"/>
                    <a:cs typeface="Arial" charset="0"/>
                  </a:endParaRPr>
                </a:p>
                <a:p>
                  <a:pPr>
                    <a:spcBef>
                      <a:spcPts val="400"/>
                    </a:spcBef>
                  </a:pPr>
                  <a:r>
                    <a:rPr lang="en-US" sz="900" dirty="0">
                      <a:latin typeface="Arial" charset="0"/>
                      <a:ea typeface="Arial" charset="0"/>
                      <a:cs typeface="Arial" charset="0"/>
                    </a:rPr>
                    <a:t>CPG &amp; Retail </a:t>
                  </a:r>
                  <a:endParaRPr lang="en-US" altLang="en-US" sz="900" baseline="30000" dirty="0">
                    <a:latin typeface="Arial" charset="0"/>
                    <a:ea typeface="Arial" charset="0"/>
                    <a:cs typeface="Arial" charset="0"/>
                  </a:endParaRPr>
                </a:p>
                <a:p>
                  <a:pPr>
                    <a:spcBef>
                      <a:spcPts val="400"/>
                    </a:spcBef>
                  </a:pPr>
                  <a:r>
                    <a:rPr lang="en-US" sz="900" dirty="0">
                      <a:latin typeface="Arial" charset="0"/>
                      <a:ea typeface="Arial" charset="0"/>
                      <a:cs typeface="Arial" charset="0"/>
                    </a:rPr>
                    <a:t>Government</a:t>
                  </a:r>
                  <a:r>
                    <a:rPr lang="en-US" altLang="en-US" sz="900" baseline="30000" dirty="0">
                      <a:latin typeface="Arial" charset="0"/>
                      <a:ea typeface="Arial" charset="0"/>
                      <a:cs typeface="Arial" charset="0"/>
                    </a:rPr>
                    <a:t> </a:t>
                  </a:r>
                </a:p>
                <a:p>
                  <a:pPr>
                    <a:spcBef>
                      <a:spcPts val="400"/>
                    </a:spcBef>
                  </a:pPr>
                  <a:r>
                    <a:rPr lang="en-US" sz="900" dirty="0">
                      <a:latin typeface="Arial" charset="0"/>
                      <a:ea typeface="Arial" charset="0"/>
                      <a:cs typeface="Arial" charset="0"/>
                    </a:rPr>
                    <a:t>Travel &amp; Transportation</a:t>
                  </a:r>
                  <a:r>
                    <a:rPr lang="en-US" altLang="en-US" sz="900" baseline="30000" dirty="0">
                      <a:latin typeface="Arial" charset="0"/>
                      <a:ea typeface="Arial" charset="0"/>
                      <a:cs typeface="Arial" charset="0"/>
                    </a:rPr>
                    <a:t> </a:t>
                  </a:r>
                </a:p>
                <a:p>
                  <a:pPr>
                    <a:spcBef>
                      <a:spcPts val="400"/>
                    </a:spcBef>
                  </a:pPr>
                  <a:r>
                    <a:rPr lang="en-US" sz="900" dirty="0">
                      <a:latin typeface="Arial" charset="0"/>
                      <a:ea typeface="Arial" charset="0"/>
                      <a:cs typeface="Arial" charset="0"/>
                    </a:rPr>
                    <a:t>Insurance </a:t>
                  </a:r>
                  <a:endParaRPr lang="en-US" altLang="en-US" sz="900" baseline="30000" dirty="0">
                    <a:latin typeface="Arial" charset="0"/>
                    <a:ea typeface="Arial" charset="0"/>
                    <a:cs typeface="Arial" charset="0"/>
                  </a:endParaRPr>
                </a:p>
                <a:p>
                  <a:pPr>
                    <a:spcBef>
                      <a:spcPts val="400"/>
                    </a:spcBef>
                  </a:pPr>
                  <a:r>
                    <a:rPr lang="en-US" sz="900" dirty="0">
                      <a:latin typeface="Arial" charset="0"/>
                      <a:ea typeface="Arial" charset="0"/>
                      <a:cs typeface="Arial" charset="0"/>
                    </a:rPr>
                    <a:t>Industrial Products</a:t>
                  </a:r>
                  <a:r>
                    <a:rPr lang="en-US" altLang="en-US" sz="900" baseline="30000" dirty="0">
                      <a:latin typeface="Arial" charset="0"/>
                      <a:ea typeface="Arial" charset="0"/>
                      <a:cs typeface="Arial" charset="0"/>
                    </a:rPr>
                    <a:t> </a:t>
                  </a:r>
                </a:p>
                <a:p>
                  <a:pPr>
                    <a:spcBef>
                      <a:spcPts val="400"/>
                    </a:spcBef>
                  </a:pPr>
                  <a:r>
                    <a:rPr lang="en-US" sz="900" dirty="0">
                      <a:latin typeface="Arial" charset="0"/>
                      <a:ea typeface="Arial" charset="0"/>
                      <a:cs typeface="Arial" charset="0"/>
                    </a:rPr>
                    <a:t>Media &amp; Entertainment</a:t>
                  </a:r>
                  <a:r>
                    <a:rPr lang="en-US" altLang="en-US" sz="900" baseline="30000" dirty="0">
                      <a:latin typeface="Arial" charset="0"/>
                      <a:ea typeface="Arial" charset="0"/>
                      <a:cs typeface="Arial" charset="0"/>
                    </a:rPr>
                    <a:t> </a:t>
                  </a:r>
                </a:p>
                <a:p>
                  <a:pPr>
                    <a:spcBef>
                      <a:spcPts val="400"/>
                    </a:spcBef>
                  </a:pPr>
                  <a:r>
                    <a:rPr lang="en-US" sz="900" dirty="0">
                      <a:latin typeface="Arial" charset="0"/>
                      <a:ea typeface="Arial" charset="0"/>
                      <a:cs typeface="Arial" charset="0"/>
                    </a:rPr>
                    <a:t>Financial Markets</a:t>
                  </a:r>
                  <a:endParaRPr lang="en-US" altLang="en-US" sz="900" baseline="30000" dirty="0">
                    <a:latin typeface="Arial" charset="0"/>
                    <a:ea typeface="Arial" charset="0"/>
                    <a:cs typeface="Arial" charset="0"/>
                  </a:endParaRPr>
                </a:p>
                <a:p>
                  <a:pPr>
                    <a:spcBef>
                      <a:spcPts val="400"/>
                    </a:spcBef>
                  </a:pPr>
                  <a:r>
                    <a:rPr lang="en-US" sz="1200" b="1" dirty="0">
                      <a:latin typeface="Arial" charset="0"/>
                      <a:ea typeface="Arial" charset="0"/>
                      <a:cs typeface="Arial" charset="0"/>
                    </a:rPr>
                    <a:t>Healthcare/Life Sciences </a:t>
                  </a:r>
                  <a:endParaRPr lang="en-US" altLang="en-US" sz="1200" b="1" baseline="30000" dirty="0">
                    <a:latin typeface="Arial" charset="0"/>
                    <a:ea typeface="Arial" charset="0"/>
                    <a:cs typeface="Arial" charset="0"/>
                  </a:endParaRPr>
                </a:p>
                <a:p>
                  <a:pPr>
                    <a:spcBef>
                      <a:spcPts val="400"/>
                    </a:spcBef>
                  </a:pPr>
                  <a:r>
                    <a:rPr lang="en-US" sz="900" dirty="0">
                      <a:latin typeface="Arial" charset="0"/>
                      <a:ea typeface="Arial" charset="0"/>
                      <a:cs typeface="Arial" charset="0"/>
                    </a:rPr>
                    <a:t>Energy and Utility </a:t>
                  </a:r>
                  <a:endParaRPr lang="en-US" sz="900" baseline="30000" dirty="0">
                    <a:latin typeface="Arial" charset="0"/>
                    <a:ea typeface="Arial" charset="0"/>
                    <a:cs typeface="Arial" charset="0"/>
                  </a:endParaRPr>
                </a:p>
                <a:p>
                  <a:pPr>
                    <a:spcBef>
                      <a:spcPts val="400"/>
                    </a:spcBef>
                  </a:pPr>
                  <a:r>
                    <a:rPr lang="en-US" sz="900" dirty="0">
                      <a:latin typeface="Arial" charset="0"/>
                      <a:ea typeface="Arial" charset="0"/>
                      <a:cs typeface="Arial" charset="0"/>
                    </a:rPr>
                    <a:t>Electronics </a:t>
                  </a:r>
                </a:p>
                <a:p>
                  <a:pPr>
                    <a:spcBef>
                      <a:spcPts val="400"/>
                    </a:spcBef>
                  </a:pPr>
                  <a:r>
                    <a:rPr lang="en-US" sz="900" dirty="0">
                      <a:latin typeface="Arial" charset="0"/>
                      <a:ea typeface="Arial" charset="0"/>
                      <a:cs typeface="Arial" charset="0"/>
                    </a:rPr>
                    <a:t>Education - 2</a:t>
                  </a:r>
                  <a:r>
                    <a:rPr lang="en-US" altLang="en-US" sz="900" baseline="30000" dirty="0">
                      <a:latin typeface="Arial" charset="0"/>
                      <a:ea typeface="Arial" charset="0"/>
                      <a:cs typeface="Arial" charset="0"/>
                    </a:rPr>
                    <a:t>%</a:t>
                  </a:r>
                  <a:r>
                    <a:rPr lang="en-US" altLang="en-US" sz="900" b="1" baseline="30000" dirty="0">
                      <a:latin typeface="Arial" charset="0"/>
                      <a:ea typeface="Arial" charset="0"/>
                      <a:cs typeface="Arial" charset="0"/>
                    </a:rPr>
                    <a:t> </a:t>
                  </a:r>
                  <a:endParaRPr lang="en-US" sz="900" dirty="0">
                    <a:latin typeface="Arial" charset="0"/>
                    <a:ea typeface="Arial" charset="0"/>
                    <a:cs typeface="Arial" charset="0"/>
                  </a:endParaRPr>
                </a:p>
                <a:p>
                  <a:pPr>
                    <a:spcBef>
                      <a:spcPts val="400"/>
                    </a:spcBef>
                  </a:pPr>
                  <a:r>
                    <a:rPr lang="en-US" sz="900" dirty="0">
                      <a:latin typeface="Arial" charset="0"/>
                      <a:ea typeface="Arial" charset="0"/>
                      <a:cs typeface="Arial" charset="0"/>
                    </a:rPr>
                    <a:t>Automotive - 2</a:t>
                  </a:r>
                  <a:r>
                    <a:rPr lang="en-US" altLang="en-US" sz="900" baseline="30000" dirty="0">
                      <a:latin typeface="Arial" charset="0"/>
                      <a:ea typeface="Arial" charset="0"/>
                      <a:cs typeface="Arial" charset="0"/>
                    </a:rPr>
                    <a:t>%</a:t>
                  </a:r>
                  <a:r>
                    <a:rPr lang="en-US" altLang="en-US" sz="900" b="1" baseline="30000" dirty="0">
                      <a:latin typeface="Arial" charset="0"/>
                      <a:ea typeface="Arial" charset="0"/>
                      <a:cs typeface="Arial" charset="0"/>
                    </a:rPr>
                    <a:t> </a:t>
                  </a:r>
                  <a:endParaRPr lang="en-US" sz="900" dirty="0">
                    <a:latin typeface="Arial" charset="0"/>
                    <a:ea typeface="Arial" charset="0"/>
                    <a:cs typeface="Arial" charset="0"/>
                  </a:endParaRPr>
                </a:p>
                <a:p>
                  <a:pPr>
                    <a:spcBef>
                      <a:spcPts val="400"/>
                    </a:spcBef>
                  </a:pPr>
                  <a:r>
                    <a:rPr lang="en-US" sz="900" dirty="0">
                      <a:latin typeface="Arial" charset="0"/>
                      <a:ea typeface="Arial" charset="0"/>
                      <a:cs typeface="Arial" charset="0"/>
                    </a:rPr>
                    <a:t>Chemical &amp; Petroleum - 2</a:t>
                  </a:r>
                  <a:r>
                    <a:rPr lang="en-US" altLang="en-US" sz="900" baseline="30000" dirty="0">
                      <a:latin typeface="Arial" charset="0"/>
                      <a:ea typeface="Arial" charset="0"/>
                      <a:cs typeface="Arial" charset="0"/>
                    </a:rPr>
                    <a:t>% </a:t>
                  </a:r>
                  <a:endParaRPr lang="en-US" sz="900" dirty="0">
                    <a:latin typeface="Arial" charset="0"/>
                    <a:ea typeface="Arial" charset="0"/>
                    <a:cs typeface="Arial" charset="0"/>
                  </a:endParaRPr>
                </a:p>
                <a:p>
                  <a:pPr>
                    <a:spcBef>
                      <a:spcPts val="400"/>
                    </a:spcBef>
                  </a:pPr>
                  <a:r>
                    <a:rPr lang="en-US" sz="900" dirty="0">
                      <a:latin typeface="Arial" charset="0"/>
                      <a:ea typeface="Arial" charset="0"/>
                      <a:cs typeface="Arial" charset="0"/>
                    </a:rPr>
                    <a:t>Aerospace &amp; Defense - 1</a:t>
                  </a:r>
                  <a:r>
                    <a:rPr lang="en-US" altLang="en-US" sz="900" baseline="30000" dirty="0">
                      <a:latin typeface="Arial" charset="0"/>
                      <a:ea typeface="Arial" charset="0"/>
                      <a:cs typeface="Arial" charset="0"/>
                    </a:rPr>
                    <a:t>%</a:t>
                  </a:r>
                  <a:r>
                    <a:rPr lang="en-US" altLang="en-US" sz="900" b="1" baseline="30000" dirty="0">
                      <a:latin typeface="Arial" charset="0"/>
                      <a:ea typeface="Arial" charset="0"/>
                      <a:cs typeface="Arial" charset="0"/>
                    </a:rPr>
                    <a:t> </a:t>
                  </a:r>
                  <a:endParaRPr lang="en-US" sz="900" dirty="0">
                    <a:latin typeface="Arial" charset="0"/>
                    <a:ea typeface="Arial" charset="0"/>
                    <a:cs typeface="Arial" charset="0"/>
                  </a:endParaRPr>
                </a:p>
              </p:txBody>
            </p:sp>
          </p:grpSp>
          <p:sp>
            <p:nvSpPr>
              <p:cNvPr id="73" name="Rectangle 72"/>
              <p:cNvSpPr/>
              <p:nvPr/>
            </p:nvSpPr>
            <p:spPr>
              <a:xfrm>
                <a:off x="2974059" y="4061840"/>
                <a:ext cx="91440" cy="91600"/>
              </a:xfrm>
              <a:prstGeom prst="rect">
                <a:avLst/>
              </a:prstGeom>
              <a:solidFill>
                <a:srgbClr val="FDB81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sp>
            <p:nvSpPr>
              <p:cNvPr id="74" name="Rectangle 73"/>
              <p:cNvSpPr/>
              <p:nvPr/>
            </p:nvSpPr>
            <p:spPr>
              <a:xfrm>
                <a:off x="2979130" y="4239765"/>
                <a:ext cx="91440" cy="91600"/>
              </a:xfrm>
              <a:prstGeom prst="rect">
                <a:avLst/>
              </a:prstGeom>
              <a:solidFill>
                <a:srgbClr val="AB152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ndParaRPr>
              </a:p>
            </p:txBody>
          </p:sp>
        </p:grpSp>
      </p:grpSp>
      <p:sp>
        <p:nvSpPr>
          <p:cNvPr id="91" name="Rectangle 8"/>
          <p:cNvSpPr>
            <a:spLocks noChangeArrowheads="1"/>
          </p:cNvSpPr>
          <p:nvPr/>
        </p:nvSpPr>
        <p:spPr bwMode="auto">
          <a:xfrm>
            <a:off x="5541217" y="3446443"/>
            <a:ext cx="3137968"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pPr>
            <a:r>
              <a:rPr lang="en-US" altLang="en-US" sz="1400" dirty="0">
                <a:solidFill>
                  <a:schemeClr val="tx1">
                    <a:lumMod val="75000"/>
                    <a:lumOff val="25000"/>
                  </a:schemeClr>
                </a:solidFill>
                <a:ea typeface="ＭＳ Ｐゴシック" panose="020B0600070205080204" pitchFamily="34" charset="-128"/>
              </a:rPr>
              <a:t>of healthcare professionals </a:t>
            </a:r>
            <a:r>
              <a:rPr lang="en-US" sz="1400" dirty="0">
                <a:solidFill>
                  <a:schemeClr val="tx1">
                    <a:lumMod val="75000"/>
                    <a:lumOff val="25000"/>
                  </a:schemeClr>
                </a:solidFill>
              </a:rPr>
              <a:t>will use the cloud to host patient empowerment tools</a:t>
            </a:r>
            <a:r>
              <a:rPr lang="en-US" altLang="en-US" sz="1400" baseline="30000" dirty="0">
                <a:solidFill>
                  <a:schemeClr val="tx1">
                    <a:lumMod val="75000"/>
                    <a:lumOff val="25000"/>
                  </a:schemeClr>
                </a:solidFill>
              </a:rPr>
              <a:t>3</a:t>
            </a:r>
            <a:r>
              <a:rPr lang="en-US" sz="1400" dirty="0">
                <a:solidFill>
                  <a:schemeClr val="tx1">
                    <a:lumMod val="75000"/>
                    <a:lumOff val="25000"/>
                  </a:schemeClr>
                </a:solidFill>
              </a:rPr>
              <a:t> </a:t>
            </a:r>
          </a:p>
          <a:p>
            <a:pPr algn="ctr" eaLnBrk="0" hangingPunct="0">
              <a:lnSpc>
                <a:spcPct val="100000"/>
              </a:lnSpc>
            </a:pPr>
            <a:endParaRPr lang="en-US" altLang="en-US" sz="1400" dirty="0">
              <a:solidFill>
                <a:schemeClr val="tx1">
                  <a:lumMod val="75000"/>
                  <a:lumOff val="25000"/>
                </a:schemeClr>
              </a:solidFill>
              <a:ea typeface="ＭＳ Ｐゴシック" panose="020B0600070205080204" pitchFamily="34" charset="-128"/>
            </a:endParaRPr>
          </a:p>
        </p:txBody>
      </p:sp>
      <p:sp>
        <p:nvSpPr>
          <p:cNvPr id="93"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p:txBody>
      </p:sp>
      <p:sp>
        <p:nvSpPr>
          <p:cNvPr id="32" name="TextBox 31"/>
          <p:cNvSpPr txBox="1"/>
          <p:nvPr/>
        </p:nvSpPr>
        <p:spPr>
          <a:xfrm>
            <a:off x="7696205" y="1322035"/>
            <a:ext cx="579115" cy="646331"/>
          </a:xfrm>
          <a:prstGeom prst="rect">
            <a:avLst/>
          </a:prstGeom>
          <a:noFill/>
        </p:spPr>
        <p:txBody>
          <a:bodyPr wrap="square" lIns="0" tIns="91440" rIns="0" bIns="0" rtlCol="0">
            <a:spAutoFit/>
          </a:bodyPr>
          <a:lstStyle/>
          <a:p>
            <a:pPr>
              <a:lnSpc>
                <a:spcPct val="100000"/>
              </a:lnSpc>
              <a:spcBef>
                <a:spcPts val="900"/>
              </a:spcBef>
            </a:pPr>
            <a:r>
              <a:rPr lang="en-US" sz="3600" dirty="0">
                <a:solidFill>
                  <a:srgbClr val="ACCBF9"/>
                </a:solidFill>
                <a:latin typeface="Arial" pitchFamily="34" charset="0"/>
                <a:cs typeface="Arial" pitchFamily="34" charset="0"/>
              </a:rPr>
              <a:t>%</a:t>
            </a:r>
            <a:endParaRPr lang="en-US" sz="1400" dirty="0">
              <a:solidFill>
                <a:srgbClr val="ACCBF9"/>
              </a:solidFill>
              <a:latin typeface="Arial" pitchFamily="34" charset="0"/>
              <a:cs typeface="Arial" pitchFamily="34" charset="0"/>
            </a:endParaRPr>
          </a:p>
        </p:txBody>
      </p:sp>
      <p:sp>
        <p:nvSpPr>
          <p:cNvPr id="33" name="Rectangle 44"/>
          <p:cNvSpPr>
            <a:spLocks noChangeArrowheads="1"/>
          </p:cNvSpPr>
          <p:nvPr/>
        </p:nvSpPr>
        <p:spPr bwMode="auto">
          <a:xfrm>
            <a:off x="5120640" y="1302226"/>
            <a:ext cx="3654037" cy="1629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altLang="en-US" sz="11100" b="1" dirty="0">
                <a:solidFill>
                  <a:srgbClr val="ACCBF9"/>
                </a:solidFill>
                <a:ea typeface="ＭＳ Ｐゴシック" panose="020B0600070205080204" pitchFamily="34" charset="-128"/>
              </a:rPr>
              <a:t>50</a:t>
            </a:r>
            <a:endParaRPr lang="en-US" altLang="en-US" sz="2400" baseline="30000" dirty="0">
              <a:solidFill>
                <a:srgbClr val="ACCBF9"/>
              </a:solidFill>
              <a:ea typeface="ＭＳ Ｐゴシック" panose="020B0600070205080204" pitchFamily="34" charset="-128"/>
            </a:endParaRPr>
          </a:p>
        </p:txBody>
      </p:sp>
      <p:sp>
        <p:nvSpPr>
          <p:cNvPr id="34" name="Rectangle 8"/>
          <p:cNvSpPr>
            <a:spLocks noChangeArrowheads="1"/>
          </p:cNvSpPr>
          <p:nvPr/>
        </p:nvSpPr>
        <p:spPr bwMode="auto">
          <a:xfrm>
            <a:off x="5490062" y="1747020"/>
            <a:ext cx="3137968"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pPr>
            <a:r>
              <a:rPr lang="en-US" altLang="en-US" sz="1400" dirty="0">
                <a:solidFill>
                  <a:schemeClr val="tx1">
                    <a:lumMod val="75000"/>
                    <a:lumOff val="25000"/>
                  </a:schemeClr>
                </a:solidFill>
                <a:ea typeface="ＭＳ Ｐゴシック" panose="020B0600070205080204" pitchFamily="34" charset="-128"/>
              </a:rPr>
              <a:t>of </a:t>
            </a:r>
            <a:r>
              <a:rPr lang="en-US" sz="1400" dirty="0"/>
              <a:t>pharma manufacturers are currently using a form of cloud-based infrastructure or considering it</a:t>
            </a:r>
            <a:r>
              <a:rPr lang="en-US" sz="1400" baseline="30000" dirty="0">
                <a:solidFill>
                  <a:schemeClr val="tx1">
                    <a:lumMod val="75000"/>
                    <a:lumOff val="25000"/>
                  </a:schemeClr>
                </a:solidFill>
              </a:rPr>
              <a:t>2</a:t>
            </a:r>
            <a:r>
              <a:rPr lang="en-US" sz="1400" dirty="0">
                <a:solidFill>
                  <a:schemeClr val="tx1">
                    <a:lumMod val="75000"/>
                    <a:lumOff val="25000"/>
                  </a:schemeClr>
                </a:solidFill>
              </a:rPr>
              <a:t> </a:t>
            </a:r>
          </a:p>
          <a:p>
            <a:pPr algn="ctr" eaLnBrk="0" hangingPunct="0">
              <a:lnSpc>
                <a:spcPct val="100000"/>
              </a:lnSpc>
            </a:pPr>
            <a:endParaRPr lang="en-US" altLang="en-US" sz="1400" dirty="0">
              <a:solidFill>
                <a:schemeClr val="tx1">
                  <a:lumMod val="75000"/>
                  <a:lumOff val="25000"/>
                </a:schemeClr>
              </a:solidFill>
              <a:ea typeface="ＭＳ Ｐゴシック" panose="020B0600070205080204" pitchFamily="34" charset="-128"/>
            </a:endParaRPr>
          </a:p>
        </p:txBody>
      </p:sp>
      <p:cxnSp>
        <p:nvCxnSpPr>
          <p:cNvPr id="4" name="Straight Connector 3"/>
          <p:cNvCxnSpPr/>
          <p:nvPr/>
        </p:nvCxnSpPr>
        <p:spPr bwMode="auto">
          <a:xfrm flipV="1">
            <a:off x="5541217" y="2845018"/>
            <a:ext cx="2959140" cy="46672"/>
          </a:xfrm>
          <a:prstGeom prst="line">
            <a:avLst/>
          </a:prstGeom>
          <a:noFill/>
          <a:ln w="9525" cap="flat" cmpd="sng" algn="ctr">
            <a:solidFill>
              <a:srgbClr val="91BAF7"/>
            </a:solidFill>
            <a:prstDash val="solid"/>
            <a:round/>
            <a:headEnd type="none" w="med" len="med"/>
            <a:tailEnd type="none" w="med" len="med"/>
          </a:ln>
          <a:effectLst/>
        </p:spPr>
      </p:cxnSp>
      <p:sp>
        <p:nvSpPr>
          <p:cNvPr id="36" name="Rectangle 8"/>
          <p:cNvSpPr>
            <a:spLocks noChangeArrowheads="1"/>
          </p:cNvSpPr>
          <p:nvPr/>
        </p:nvSpPr>
        <p:spPr bwMode="auto">
          <a:xfrm>
            <a:off x="5644583" y="1334308"/>
            <a:ext cx="7638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pPr>
            <a:r>
              <a:rPr lang="en-US" altLang="en-US" sz="1400" b="1" dirty="0">
                <a:solidFill>
                  <a:srgbClr val="91BAF7"/>
                </a:solidFill>
                <a:ea typeface="ＭＳ Ｐゴシック" panose="020B0600070205080204" pitchFamily="34" charset="-128"/>
              </a:rPr>
              <a:t>Nearly</a:t>
            </a:r>
            <a:endParaRPr lang="en-US" sz="1400" b="1" dirty="0">
              <a:solidFill>
                <a:srgbClr val="91BAF7"/>
              </a:solidFill>
            </a:endParaRPr>
          </a:p>
          <a:p>
            <a:pPr algn="ctr" eaLnBrk="0" hangingPunct="0">
              <a:lnSpc>
                <a:spcPct val="100000"/>
              </a:lnSpc>
            </a:pPr>
            <a:endParaRPr lang="en-US" altLang="en-US" sz="1400" b="1" dirty="0">
              <a:solidFill>
                <a:srgbClr val="91BAF7"/>
              </a:solidFill>
              <a:ea typeface="ＭＳ Ｐゴシック" panose="020B0600070205080204" pitchFamily="34" charset="-128"/>
            </a:endParaRPr>
          </a:p>
        </p:txBody>
      </p:sp>
    </p:spTree>
    <p:extLst>
      <p:ext uri="{BB962C8B-B14F-4D97-AF65-F5344CB8AC3E}">
        <p14:creationId xmlns:p14="http://schemas.microsoft.com/office/powerpoint/2010/main" val="1380763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Combining the benefits of public and private clouds, life sciences companies are opting for hybrid cloud solutions</a:t>
            </a:r>
          </a:p>
        </p:txBody>
      </p:sp>
      <p:grpSp>
        <p:nvGrpSpPr>
          <p:cNvPr id="3" name="Group 2"/>
          <p:cNvGrpSpPr/>
          <p:nvPr/>
        </p:nvGrpSpPr>
        <p:grpSpPr>
          <a:xfrm>
            <a:off x="960120" y="1487338"/>
            <a:ext cx="7863354" cy="3086937"/>
            <a:chOff x="960120" y="1487338"/>
            <a:chExt cx="7863354" cy="3086937"/>
          </a:xfrm>
        </p:grpSpPr>
        <p:pic>
          <p:nvPicPr>
            <p:cNvPr id="2" name="Picture 1"/>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10889" t="14444" r="10889" b="41111"/>
            <a:stretch/>
          </p:blipFill>
          <p:spPr>
            <a:xfrm>
              <a:off x="2602113" y="2794565"/>
              <a:ext cx="1970391" cy="1078510"/>
            </a:xfrm>
            <a:prstGeom prst="rect">
              <a:avLst/>
            </a:prstGeom>
          </p:spPr>
        </p:pic>
        <p:pic>
          <p:nvPicPr>
            <p:cNvPr id="15" name="Picture 14"/>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0889" t="14444" r="10889" b="41111"/>
            <a:stretch/>
          </p:blipFill>
          <p:spPr>
            <a:xfrm>
              <a:off x="4926114" y="2794565"/>
              <a:ext cx="1970391" cy="1078510"/>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l="6444" t="5333" r="11778" b="13556"/>
            <a:stretch/>
          </p:blipFill>
          <p:spPr>
            <a:xfrm>
              <a:off x="2785793" y="3305234"/>
              <a:ext cx="421131" cy="402389"/>
            </a:xfrm>
            <a:prstGeom prst="rect">
              <a:avLst/>
            </a:prstGeom>
          </p:spPr>
        </p:pic>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l="13556" t="14445" r="12666" b="29556"/>
            <a:stretch/>
          </p:blipFill>
          <p:spPr>
            <a:xfrm>
              <a:off x="3842907" y="3250212"/>
              <a:ext cx="641115" cy="468795"/>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8222" r="8222" b="14445"/>
            <a:stretch/>
          </p:blipFill>
          <p:spPr>
            <a:xfrm>
              <a:off x="3209537" y="3180708"/>
              <a:ext cx="616176" cy="607802"/>
            </a:xfrm>
            <a:prstGeom prst="rect">
              <a:avLst/>
            </a:prstGeom>
          </p:spPr>
        </p:pic>
        <p:pic>
          <p:nvPicPr>
            <p:cNvPr id="5" name="Picture 4"/>
            <p:cNvPicPr>
              <a:picLocks noChangeAspect="1"/>
            </p:cNvPicPr>
            <p:nvPr/>
          </p:nvPicPr>
          <p:blipFill rotWithShape="1">
            <a:blip r:embed="rId7" cstate="print">
              <a:duotone>
                <a:prstClr val="black"/>
                <a:schemeClr val="tx2">
                  <a:tint val="45000"/>
                  <a:satMod val="400000"/>
                </a:schemeClr>
              </a:duotone>
              <a:extLst>
                <a:ext uri="{28A0092B-C50C-407E-A947-70E740481C1C}">
                  <a14:useLocalDpi xmlns:a14="http://schemas.microsoft.com/office/drawing/2010/main" val="0"/>
                </a:ext>
              </a:extLst>
            </a:blip>
            <a:srcRect l="4622" t="15333" r="6985" b="26022"/>
            <a:stretch/>
          </p:blipFill>
          <p:spPr>
            <a:xfrm>
              <a:off x="4837633" y="3276985"/>
              <a:ext cx="961685" cy="614647"/>
            </a:xfrm>
            <a:prstGeom prst="rect">
              <a:avLst/>
            </a:prstGeom>
          </p:spPr>
        </p:pic>
        <p:pic>
          <p:nvPicPr>
            <p:cNvPr id="6" name="Picture 5"/>
            <p:cNvPicPr>
              <a:picLocks noChangeAspect="1"/>
            </p:cNvPicPr>
            <p:nvPr/>
          </p:nvPicPr>
          <p:blipFill rotWithShape="1">
            <a:blip r:embed="rId8" cstate="print">
              <a:extLst>
                <a:ext uri="{28A0092B-C50C-407E-A947-70E740481C1C}">
                  <a14:useLocalDpi xmlns:a14="http://schemas.microsoft.com/office/drawing/2010/main" val="0"/>
                </a:ext>
              </a:extLst>
            </a:blip>
            <a:srcRect l="11896" t="15333" r="16222" b="25626"/>
            <a:stretch/>
          </p:blipFill>
          <p:spPr>
            <a:xfrm>
              <a:off x="5643639" y="3398554"/>
              <a:ext cx="469515" cy="371509"/>
            </a:xfrm>
            <a:prstGeom prst="rect">
              <a:avLst/>
            </a:prstGeom>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l="4622" t="5333" r="6985" b="20632"/>
            <a:stretch/>
          </p:blipFill>
          <p:spPr>
            <a:xfrm>
              <a:off x="6176585" y="3265522"/>
              <a:ext cx="580358" cy="468273"/>
            </a:xfrm>
            <a:prstGeom prst="rect">
              <a:avLst/>
            </a:prstGeom>
          </p:spPr>
        </p:pic>
        <p:sp>
          <p:nvSpPr>
            <p:cNvPr id="22" name="Rectangle 21"/>
            <p:cNvSpPr/>
            <p:nvPr/>
          </p:nvSpPr>
          <p:spPr>
            <a:xfrm>
              <a:off x="1432971" y="1487338"/>
              <a:ext cx="6457443" cy="2700076"/>
            </a:xfrm>
            <a:prstGeom prst="rect">
              <a:avLst/>
            </a:prstGeom>
            <a:solidFill>
              <a:srgbClr val="FFFFFF">
                <a:alpha val="80000"/>
              </a:srgbClr>
            </a:solidFill>
            <a:ln w="25400" cap="flat" cmpd="sng" algn="ctr">
              <a:noFill/>
              <a:prstDash val="solid"/>
            </a:ln>
            <a:effectLst/>
          </p:spPr>
          <p:txBody>
            <a:bodyPr anchor="ctr"/>
            <a:lstStyle/>
            <a:p>
              <a:pPr algn="ctr" eaLnBrk="0" fontAlgn="auto" hangingPunct="0">
                <a:lnSpc>
                  <a:spcPct val="100000"/>
                </a:lnSpc>
                <a:spcBef>
                  <a:spcPts val="0"/>
                </a:spcBef>
                <a:spcAft>
                  <a:spcPts val="0"/>
                </a:spcAft>
                <a:defRPr/>
              </a:pPr>
              <a:endParaRPr lang="en-US" sz="1800" kern="0" dirty="0">
                <a:solidFill>
                  <a:prstClr val="white"/>
                </a:solidFill>
                <a:latin typeface="Arial"/>
              </a:endParaRPr>
            </a:p>
          </p:txBody>
        </p:sp>
        <p:sp>
          <p:nvSpPr>
            <p:cNvPr id="8" name="TextBox 7"/>
            <p:cNvSpPr txBox="1"/>
            <p:nvPr/>
          </p:nvSpPr>
          <p:spPr>
            <a:xfrm>
              <a:off x="2947678" y="3891633"/>
              <a:ext cx="1339441" cy="280205"/>
            </a:xfrm>
            <a:prstGeom prst="rect">
              <a:avLst/>
            </a:prstGeom>
            <a:noFill/>
          </p:spPr>
          <p:txBody>
            <a:bodyPr wrap="square" lIns="0" tIns="91440" rIns="0" bIns="0" rtlCol="0">
              <a:spAutoFit/>
            </a:bodyPr>
            <a:lstStyle/>
            <a:p>
              <a:pPr algn="ctr">
                <a:lnSpc>
                  <a:spcPct val="100000"/>
                </a:lnSpc>
                <a:spcBef>
                  <a:spcPts val="900"/>
                </a:spcBef>
              </a:pPr>
              <a:r>
                <a:rPr lang="en-US" sz="1400" b="1" dirty="0">
                  <a:solidFill>
                    <a:schemeClr val="bg2">
                      <a:lumMod val="75000"/>
                    </a:schemeClr>
                  </a:solidFill>
                  <a:latin typeface="Arial" pitchFamily="34" charset="0"/>
                  <a:cs typeface="Arial" pitchFamily="34" charset="0"/>
                </a:rPr>
                <a:t>Public</a:t>
              </a:r>
            </a:p>
          </p:txBody>
        </p:sp>
        <p:sp>
          <p:nvSpPr>
            <p:cNvPr id="27" name="TextBox 26"/>
            <p:cNvSpPr txBox="1"/>
            <p:nvPr/>
          </p:nvSpPr>
          <p:spPr>
            <a:xfrm>
              <a:off x="5318231" y="3891632"/>
              <a:ext cx="1339441" cy="280205"/>
            </a:xfrm>
            <a:prstGeom prst="rect">
              <a:avLst/>
            </a:prstGeom>
            <a:noFill/>
          </p:spPr>
          <p:txBody>
            <a:bodyPr wrap="square" lIns="0" tIns="91440" rIns="0" bIns="0" rtlCol="0">
              <a:spAutoFit/>
            </a:bodyPr>
            <a:lstStyle/>
            <a:p>
              <a:pPr algn="ctr">
                <a:lnSpc>
                  <a:spcPct val="100000"/>
                </a:lnSpc>
                <a:spcBef>
                  <a:spcPts val="900"/>
                </a:spcBef>
              </a:pPr>
              <a:r>
                <a:rPr lang="en-US" sz="1400" b="1" dirty="0">
                  <a:solidFill>
                    <a:schemeClr val="bg2"/>
                  </a:solidFill>
                  <a:latin typeface="Arial" pitchFamily="34" charset="0"/>
                  <a:cs typeface="Arial" pitchFamily="34" charset="0"/>
                </a:rPr>
                <a:t>Private</a:t>
              </a:r>
            </a:p>
          </p:txBody>
        </p:sp>
        <p:pic>
          <p:nvPicPr>
            <p:cNvPr id="16" name="Picture 15"/>
            <p:cNvPicPr>
              <a:picLocks noChangeAspect="1"/>
            </p:cNvPicPr>
            <p:nvPr/>
          </p:nvPicPr>
          <p:blipFill rotWithShape="1">
            <a:blip r:embed="rId10">
              <a:lum bright="70000" contrast="-70000"/>
              <a:extLst>
                <a:ext uri="{28A0092B-C50C-407E-A947-70E740481C1C}">
                  <a14:useLocalDpi xmlns:a14="http://schemas.microsoft.com/office/drawing/2010/main" val="0"/>
                </a:ext>
              </a:extLst>
            </a:blip>
            <a:srcRect l="10889" t="14444" r="10889" b="41111"/>
            <a:stretch/>
          </p:blipFill>
          <p:spPr>
            <a:xfrm>
              <a:off x="1958990" y="1575701"/>
              <a:ext cx="5478265" cy="2998574"/>
            </a:xfrm>
            <a:prstGeom prst="rect">
              <a:avLst/>
            </a:prstGeom>
          </p:spPr>
        </p:pic>
        <p:sp>
          <p:nvSpPr>
            <p:cNvPr id="20" name="TextBox 19"/>
            <p:cNvSpPr txBox="1"/>
            <p:nvPr/>
          </p:nvSpPr>
          <p:spPr>
            <a:xfrm>
              <a:off x="4402084" y="2599339"/>
              <a:ext cx="1211715" cy="307777"/>
            </a:xfrm>
            <a:prstGeom prst="rect">
              <a:avLst/>
            </a:prstGeom>
            <a:noFill/>
          </p:spPr>
          <p:txBody>
            <a:bodyPr wrap="square" lIns="0" tIns="91440" rIns="0" bIns="0" rtlCol="0">
              <a:spAutoFit/>
            </a:bodyPr>
            <a:lstStyle/>
            <a:p>
              <a:pPr>
                <a:lnSpc>
                  <a:spcPct val="100000"/>
                </a:lnSpc>
                <a:spcBef>
                  <a:spcPts val="900"/>
                </a:spcBef>
              </a:pPr>
              <a:r>
                <a:rPr lang="en-US" sz="1400" b="1" dirty="0">
                  <a:solidFill>
                    <a:schemeClr val="tx1"/>
                  </a:solidFill>
                  <a:latin typeface="Arial" pitchFamily="34" charset="0"/>
                  <a:cs typeface="Arial" pitchFamily="34" charset="0"/>
                </a:rPr>
                <a:t>Traditional IT</a:t>
              </a:r>
            </a:p>
          </p:txBody>
        </p:sp>
        <p:sp>
          <p:nvSpPr>
            <p:cNvPr id="21" name="Speech Bubble: Rectangle 20"/>
            <p:cNvSpPr/>
            <p:nvPr/>
          </p:nvSpPr>
          <p:spPr bwMode="auto">
            <a:xfrm>
              <a:off x="960120" y="1581485"/>
              <a:ext cx="2046314" cy="1346753"/>
            </a:xfrm>
            <a:prstGeom prst="wedgeRectCallout">
              <a:avLst>
                <a:gd name="adj1" fmla="val 44166"/>
                <a:gd name="adj2" fmla="val 70633"/>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30" name="Speech Bubble: Rectangle 29"/>
            <p:cNvSpPr/>
            <p:nvPr/>
          </p:nvSpPr>
          <p:spPr bwMode="auto">
            <a:xfrm>
              <a:off x="6749961" y="1581485"/>
              <a:ext cx="2046314" cy="1346753"/>
            </a:xfrm>
            <a:prstGeom prst="wedgeRectCallout">
              <a:avLst>
                <a:gd name="adj1" fmla="val -45850"/>
                <a:gd name="adj2" fmla="val 76326"/>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23" name="TextBox 22"/>
            <p:cNvSpPr txBox="1"/>
            <p:nvPr/>
          </p:nvSpPr>
          <p:spPr>
            <a:xfrm>
              <a:off x="1093868" y="1792769"/>
              <a:ext cx="1696049" cy="882645"/>
            </a:xfrm>
            <a:prstGeom prst="rect">
              <a:avLst/>
            </a:prstGeom>
            <a:noFill/>
          </p:spPr>
          <p:txBody>
            <a:bodyPr wrap="square" lIns="0" tIns="91440" rIns="0" bIns="0" rtlCol="0">
              <a:spAutoFit/>
            </a:bodyPr>
            <a:lstStyle/>
            <a:p>
              <a:pPr>
                <a:lnSpc>
                  <a:spcPct val="100000"/>
                </a:lnSpc>
                <a:spcBef>
                  <a:spcPts val="900"/>
                </a:spcBef>
              </a:pPr>
              <a:r>
                <a:rPr lang="en-US" sz="1400" dirty="0">
                  <a:solidFill>
                    <a:srgbClr val="329CB5"/>
                  </a:solidFill>
                  <a:latin typeface="Arial" pitchFamily="34" charset="0"/>
                  <a:cs typeface="Arial" pitchFamily="34" charset="0"/>
                </a:rPr>
                <a:t>Scalability</a:t>
              </a:r>
            </a:p>
            <a:p>
              <a:pPr>
                <a:lnSpc>
                  <a:spcPct val="100000"/>
                </a:lnSpc>
                <a:spcBef>
                  <a:spcPts val="900"/>
                </a:spcBef>
              </a:pPr>
              <a:r>
                <a:rPr lang="en-US" sz="1400" dirty="0">
                  <a:solidFill>
                    <a:srgbClr val="329CB5"/>
                  </a:solidFill>
                  <a:latin typeface="Arial" pitchFamily="34" charset="0"/>
                  <a:cs typeface="Arial" pitchFamily="34" charset="0"/>
                </a:rPr>
                <a:t>Customer experience</a:t>
              </a:r>
            </a:p>
            <a:p>
              <a:pPr>
                <a:lnSpc>
                  <a:spcPct val="100000"/>
                </a:lnSpc>
                <a:spcBef>
                  <a:spcPts val="900"/>
                </a:spcBef>
              </a:pPr>
              <a:r>
                <a:rPr lang="en-US" sz="1400" dirty="0">
                  <a:solidFill>
                    <a:srgbClr val="329CB5"/>
                  </a:solidFill>
                  <a:latin typeface="Arial" pitchFamily="34" charset="0"/>
                  <a:cs typeface="Arial" pitchFamily="34" charset="0"/>
                </a:rPr>
                <a:t>Shared services</a:t>
              </a:r>
            </a:p>
          </p:txBody>
        </p:sp>
        <p:sp>
          <p:nvSpPr>
            <p:cNvPr id="31" name="TextBox 30"/>
            <p:cNvSpPr txBox="1"/>
            <p:nvPr/>
          </p:nvSpPr>
          <p:spPr>
            <a:xfrm>
              <a:off x="7127425" y="1787840"/>
              <a:ext cx="1696049" cy="882645"/>
            </a:xfrm>
            <a:prstGeom prst="rect">
              <a:avLst/>
            </a:prstGeom>
            <a:noFill/>
          </p:spPr>
          <p:txBody>
            <a:bodyPr wrap="square" lIns="0" tIns="91440" rIns="0" bIns="0" rtlCol="0">
              <a:spAutoFit/>
            </a:bodyPr>
            <a:lstStyle/>
            <a:p>
              <a:pPr>
                <a:lnSpc>
                  <a:spcPct val="100000"/>
                </a:lnSpc>
                <a:spcBef>
                  <a:spcPts val="900"/>
                </a:spcBef>
              </a:pPr>
              <a:r>
                <a:rPr lang="en-US" sz="1400" dirty="0">
                  <a:solidFill>
                    <a:srgbClr val="00B0DA"/>
                  </a:solidFill>
                  <a:latin typeface="Arial" pitchFamily="34" charset="0"/>
                  <a:cs typeface="Arial" pitchFamily="34" charset="0"/>
                </a:rPr>
                <a:t>Control</a:t>
              </a:r>
            </a:p>
            <a:p>
              <a:pPr>
                <a:lnSpc>
                  <a:spcPct val="100000"/>
                </a:lnSpc>
                <a:spcBef>
                  <a:spcPts val="900"/>
                </a:spcBef>
              </a:pPr>
              <a:r>
                <a:rPr lang="en-US" sz="1400" dirty="0">
                  <a:solidFill>
                    <a:srgbClr val="00B0DA"/>
                  </a:solidFill>
                  <a:latin typeface="Arial" pitchFamily="34" charset="0"/>
                  <a:cs typeface="Arial" pitchFamily="34" charset="0"/>
                </a:rPr>
                <a:t>Data security/privacy</a:t>
              </a:r>
            </a:p>
            <a:p>
              <a:pPr>
                <a:lnSpc>
                  <a:spcPct val="100000"/>
                </a:lnSpc>
                <a:spcBef>
                  <a:spcPts val="900"/>
                </a:spcBef>
              </a:pPr>
              <a:r>
                <a:rPr lang="en-US" sz="1400" dirty="0">
                  <a:solidFill>
                    <a:srgbClr val="00B0DA"/>
                  </a:solidFill>
                  <a:latin typeface="Arial" pitchFamily="34" charset="0"/>
                  <a:cs typeface="Arial" pitchFamily="34" charset="0"/>
                </a:rPr>
                <a:t>Agility/flexibility</a:t>
              </a:r>
            </a:p>
          </p:txBody>
        </p:sp>
        <p:pic>
          <p:nvPicPr>
            <p:cNvPr id="29" name="Picture 28"/>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4445" t="8261" r="15366" b="19616"/>
            <a:stretch/>
          </p:blipFill>
          <p:spPr>
            <a:xfrm>
              <a:off x="4764836" y="2047232"/>
              <a:ext cx="604186" cy="598083"/>
            </a:xfrm>
            <a:prstGeom prst="rect">
              <a:avLst/>
            </a:prstGeom>
          </p:spPr>
        </p:pic>
      </p:grpSp>
      <p:sp>
        <p:nvSpPr>
          <p:cNvPr id="24" name="Text Box 16"/>
          <p:cNvSpPr txBox="1">
            <a:spLocks noChangeArrowheads="1"/>
          </p:cNvSpPr>
          <p:nvPr/>
        </p:nvSpPr>
        <p:spPr bwMode="auto">
          <a:xfrm>
            <a:off x="274320" y="4532394"/>
            <a:ext cx="2788920" cy="233916"/>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nchor="b"/>
          <a:lstStyle/>
          <a:p>
            <a:pPr>
              <a:defRPr/>
            </a:pPr>
            <a:r>
              <a:rPr lang="en-US" sz="800" dirty="0">
                <a:solidFill>
                  <a:schemeClr val="bg1">
                    <a:lumMod val="75000"/>
                  </a:schemeClr>
                </a:solidFill>
                <a:latin typeface="Arial"/>
                <a:ea typeface="Arial" pitchFamily="-112" charset="0"/>
                <a:cs typeface="Arial"/>
              </a:rPr>
              <a:t>Source: Please see the notes section</a:t>
            </a:r>
          </a:p>
        </p:txBody>
      </p:sp>
    </p:spTree>
    <p:extLst>
      <p:ext uri="{BB962C8B-B14F-4D97-AF65-F5344CB8AC3E}">
        <p14:creationId xmlns:p14="http://schemas.microsoft.com/office/powerpoint/2010/main" val="42162545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IY6Su_hHEKfmruNxizKrw"/>
</p:tagLst>
</file>

<file path=ppt/theme/theme1.xml><?xml version="1.0" encoding="utf-8"?>
<a:theme xmlns:a="http://schemas.openxmlformats.org/drawingml/2006/main" name="10 September 2009">
  <a:themeElements>
    <a:clrScheme name="2015 IBM Presentation Palette">
      <a:dk1>
        <a:srgbClr val="191919"/>
      </a:dk1>
      <a:lt1>
        <a:srgbClr val="FFFFFF"/>
      </a:lt1>
      <a:dk2>
        <a:srgbClr val="7F7F7F"/>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txDef>
      <a:spPr>
        <a:noFill/>
      </a:spPr>
      <a:bodyPr wrap="square" lIns="0" tIns="91440" rIns="0" bIns="0" rtlCol="0">
        <a:spAutoFit/>
      </a:bodyPr>
      <a:lstStyle>
        <a:defPPr marL="228600" indent="-228600">
          <a:lnSpc>
            <a:spcPct val="100000"/>
          </a:lnSpc>
          <a:spcBef>
            <a:spcPts val="900"/>
          </a:spcBef>
          <a:buFont typeface="Wingdings" pitchFamily="2" charset="2"/>
          <a:buChar char="§"/>
          <a:defRPr sz="1400" dirty="0" smtClean="0">
            <a:solidFill>
              <a:schemeClr val="tx2"/>
            </a:solidFill>
            <a:latin typeface="Arial" pitchFamily="34" charset="0"/>
            <a:cs typeface="Arial" pitchFamily="34" charset="0"/>
          </a:defRPr>
        </a:defPPr>
      </a:lstStyle>
    </a:tx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ver Master_2015">
  <a:themeElements>
    <a:clrScheme name="2015 IBM Presentation Palette">
      <a:dk1>
        <a:srgbClr val="191919"/>
      </a:dk1>
      <a:lt1>
        <a:srgbClr val="FFFFFF"/>
      </a:lt1>
      <a:dk2>
        <a:srgbClr val="7F7F7F"/>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10 September 2009">
  <a:themeElements>
    <a:clrScheme name="2015 IBM Presentation Palette">
      <a:dk1>
        <a:srgbClr val="191919"/>
      </a:dk1>
      <a:lt1>
        <a:srgbClr val="FFFFFF"/>
      </a:lt1>
      <a:dk2>
        <a:srgbClr val="7F7F7F"/>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txDef>
      <a:spPr>
        <a:noFill/>
      </a:spPr>
      <a:bodyPr wrap="square" lIns="0" tIns="91440" rIns="0" bIns="0" rtlCol="0">
        <a:spAutoFit/>
      </a:bodyPr>
      <a:lstStyle>
        <a:defPPr marL="228600" indent="-228600">
          <a:lnSpc>
            <a:spcPct val="100000"/>
          </a:lnSpc>
          <a:spcBef>
            <a:spcPts val="900"/>
          </a:spcBef>
          <a:buFont typeface="Wingdings" pitchFamily="2" charset="2"/>
          <a:buChar char="§"/>
          <a:defRPr sz="1400" dirty="0" smtClean="0">
            <a:solidFill>
              <a:schemeClr val="tx2"/>
            </a:solidFill>
            <a:latin typeface="Arial" pitchFamily="34" charset="0"/>
            <a:cs typeface="Arial" pitchFamily="34" charset="0"/>
          </a:defRPr>
        </a:defPPr>
      </a:lstStyle>
    </a:tx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61685</TotalTime>
  <Words>4688</Words>
  <Application>Microsoft Office PowerPoint</Application>
  <PresentationFormat>On-screen Show (16:9)</PresentationFormat>
  <Paragraphs>489</Paragraphs>
  <Slides>34</Slides>
  <Notes>29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MS PGothic</vt:lpstr>
      <vt:lpstr>MS PGothic</vt:lpstr>
      <vt:lpstr>SimSun</vt:lpstr>
      <vt:lpstr>Arial</vt:lpstr>
      <vt:lpstr>Calibri</vt:lpstr>
      <vt:lpstr>Courier New</vt:lpstr>
      <vt:lpstr>Helvetica</vt:lpstr>
      <vt:lpstr>HelvNeue Bold for IBM</vt:lpstr>
      <vt:lpstr>HelvNeue Light for IBM</vt:lpstr>
      <vt:lpstr>Wingdings</vt:lpstr>
      <vt:lpstr>10 September 2009</vt:lpstr>
      <vt:lpstr>Cover Master_2015</vt:lpstr>
      <vt:lpstr>6_10 September 2009</vt:lpstr>
      <vt:lpstr>PowerPoint Presentation</vt:lpstr>
      <vt:lpstr>IBV content usage guidelines</vt:lpstr>
      <vt:lpstr>PowerPoint Presentation</vt:lpstr>
      <vt:lpstr>We surveyed life sciences executives around the world to understand their hybrid cloud perspective</vt:lpstr>
      <vt:lpstr>Executive summary</vt:lpstr>
      <vt:lpstr>Cloud is transforming the business of life sciences</vt:lpstr>
      <vt:lpstr>PowerPoint Presentation</vt:lpstr>
      <vt:lpstr>PowerPoint Presentation</vt:lpstr>
      <vt:lpstr>Combining the benefits of public and private clouds, life sciences companies are opting for hybrid cloud solutions</vt:lpstr>
      <vt:lpstr>Leading life sciences organizations are already deploying hybrid cloud</vt:lpstr>
      <vt:lpstr>Hybrid cloud enables life sciences companies to move beyond operating efficiencies</vt:lpstr>
      <vt:lpstr>Hybrid cloud enables life sciences companies the ability to design the best fit that achieves business value</vt:lpstr>
      <vt:lpstr>Hybrid cloud empowers life sciences companies with six game-changing enablers</vt:lpstr>
      <vt:lpstr>Hybrid cloud reduces fixed IT costs by shifting expenses to variable, “pay-as-you-go” cost structures</vt:lpstr>
      <vt:lpstr>Hybrid cloud enables life sciences firms to scale up efficiently</vt:lpstr>
      <vt:lpstr>Hybrid cloud enables life sciences firms to be more agile and responsive to changing market needs</vt:lpstr>
      <vt:lpstr>Hybrid cloud enables labs and life sciences companies to improve time to market </vt:lpstr>
      <vt:lpstr>Hybrid cloud allows accelerated implementation of services through simpler processes</vt:lpstr>
      <vt:lpstr>Hybrid cloud facilitates customization of services</vt:lpstr>
      <vt:lpstr>Hybrid cloud provides a platform to build an ecosystem of partners</vt:lpstr>
      <vt:lpstr>In the consumer era, life sciences companies need to rapidly embrace the power of hybrid cloud</vt:lpstr>
      <vt:lpstr>Though cloud adoption is maturing, many life sciences workloads are expected to remain on-premise</vt:lpstr>
      <vt:lpstr>For many life sciences companies, internal constraints are hindering rapid adoption of hybrid cloud</vt:lpstr>
      <vt:lpstr>A clear strategy and case for change coupled with skills refresh and shared governance facilitate cloud adoption</vt:lpstr>
      <vt:lpstr>Life sciences firms are achieving significant successes through hybrid cloud adoption</vt:lpstr>
      <vt:lpstr>Recommendations</vt:lpstr>
      <vt:lpstr>Dynamic hybrid cloud is the future</vt:lpstr>
      <vt:lpstr>Next steps for deploying hybrid cloud strategy</vt:lpstr>
      <vt:lpstr>Orchestrate shared accountability for cloud strategy and governance across business units and IT</vt:lpstr>
      <vt:lpstr>Define the business proposition for hybrid cloud across the enterprise and the ecosystem </vt:lpstr>
      <vt:lpstr>Partner to build a robust yet flexible operational hybrid cloud roadmap</vt:lpstr>
      <vt:lpstr>To get started, consider these questions!</vt:lpstr>
      <vt:lpstr>For more information, please contact :</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Presentations: Smart Planet Template</dc:title>
  <dc:creator>Anne Marie Weber/Ken High</dc:creator>
  <cp:lastModifiedBy>Lynn Kesterson-Townes</cp:lastModifiedBy>
  <cp:revision>2310</cp:revision>
  <dcterms:created xsi:type="dcterms:W3CDTF">2014-12-08T21:56:56Z</dcterms:created>
  <dcterms:modified xsi:type="dcterms:W3CDTF">2017-11-20T22:35:14Z</dcterms:modified>
</cp:coreProperties>
</file>